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2" r:id="rId2"/>
    <p:sldId id="257" r:id="rId3"/>
    <p:sldId id="256" r:id="rId4"/>
    <p:sldId id="303" r:id="rId5"/>
    <p:sldId id="302" r:id="rId6"/>
    <p:sldId id="258" r:id="rId7"/>
    <p:sldId id="300" r:id="rId8"/>
    <p:sldId id="259" r:id="rId9"/>
    <p:sldId id="260" r:id="rId10"/>
    <p:sldId id="261" r:id="rId11"/>
    <p:sldId id="262" r:id="rId12"/>
    <p:sldId id="263" r:id="rId13"/>
    <p:sldId id="319" r:id="rId14"/>
    <p:sldId id="264" r:id="rId15"/>
    <p:sldId id="265" r:id="rId16"/>
    <p:sldId id="266" r:id="rId17"/>
    <p:sldId id="268" r:id="rId18"/>
    <p:sldId id="270" r:id="rId19"/>
    <p:sldId id="273" r:id="rId20"/>
    <p:sldId id="320" r:id="rId21"/>
    <p:sldId id="323" r:id="rId22"/>
    <p:sldId id="324" r:id="rId23"/>
    <p:sldId id="325" r:id="rId24"/>
    <p:sldId id="326" r:id="rId25"/>
    <p:sldId id="274" r:id="rId26"/>
    <p:sldId id="275" r:id="rId27"/>
    <p:sldId id="281" r:id="rId28"/>
    <p:sldId id="328" r:id="rId29"/>
    <p:sldId id="329" r:id="rId30"/>
    <p:sldId id="298" r:id="rId31"/>
    <p:sldId id="330" r:id="rId32"/>
    <p:sldId id="331" r:id="rId33"/>
    <p:sldId id="332" r:id="rId34"/>
    <p:sldId id="333" r:id="rId35"/>
    <p:sldId id="334" r:id="rId36"/>
    <p:sldId id="335" r:id="rId37"/>
    <p:sldId id="336" r:id="rId38"/>
    <p:sldId id="337" r:id="rId39"/>
    <p:sldId id="338" r:id="rId40"/>
    <p:sldId id="339" r:id="rId41"/>
    <p:sldId id="280"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304" r:id="rId59"/>
    <p:sldId id="305" r:id="rId60"/>
    <p:sldId id="306" r:id="rId61"/>
    <p:sldId id="317" r:id="rId62"/>
    <p:sldId id="318" r:id="rId63"/>
    <p:sldId id="340" r:id="rId64"/>
    <p:sldId id="341" r:id="rId65"/>
    <p:sldId id="342" r:id="rId66"/>
    <p:sldId id="343" r:id="rId67"/>
    <p:sldId id="344" r:id="rId68"/>
    <p:sldId id="345" r:id="rId69"/>
    <p:sldId id="346" r:id="rId70"/>
    <p:sldId id="347" r:id="rId71"/>
  </p:sldIdLst>
  <p:sldSz cx="9144000" cy="6858000" type="screen4x3"/>
  <p:notesSz cx="6645275" cy="97758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5.02.2019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5.02.2019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6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642918"/>
            <a:ext cx="7851648" cy="50006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KIRKAĞAÇ KAYMAKAMLIĞI BRİFİNGİ</a:t>
            </a:r>
            <a:endParaRPr lang="tr-TR" sz="2000" dirty="0">
              <a:solidFill>
                <a:srgbClr val="FF0000"/>
              </a:solidFill>
              <a:latin typeface="Times New Roman" pitchFamily="18" charset="0"/>
              <a:cs typeface="Times New Roman" pitchFamily="18" charset="0"/>
            </a:endParaRPr>
          </a:p>
        </p:txBody>
      </p:sp>
      <p:pic>
        <p:nvPicPr>
          <p:cNvPr id="24578" name="Picture 2" descr="C:\Users\bilal\Desktop\yedek dosyası\24.07.2017\bilal\logo.png"/>
          <p:cNvPicPr>
            <a:picLocks noChangeAspect="1" noChangeArrowheads="1"/>
          </p:cNvPicPr>
          <p:nvPr/>
        </p:nvPicPr>
        <p:blipFill>
          <a:blip r:embed="rId2" cstate="print"/>
          <a:srcRect/>
          <a:stretch>
            <a:fillRect/>
          </a:stretch>
        </p:blipFill>
        <p:spPr bwMode="auto">
          <a:xfrm>
            <a:off x="1785918" y="714356"/>
            <a:ext cx="5643602" cy="5827573"/>
          </a:xfrm>
          <a:prstGeom prst="rect">
            <a:avLst/>
          </a:prstGeom>
          <a:noFill/>
        </p:spPr>
      </p:pic>
      <p:sp>
        <p:nvSpPr>
          <p:cNvPr id="5" name="4 Metin kutusu"/>
          <p:cNvSpPr txBox="1"/>
          <p:nvPr/>
        </p:nvSpPr>
        <p:spPr>
          <a:xfrm>
            <a:off x="4286248" y="6286520"/>
            <a:ext cx="1643074" cy="400110"/>
          </a:xfrm>
          <a:prstGeom prst="rect">
            <a:avLst/>
          </a:prstGeom>
          <a:noFill/>
        </p:spPr>
        <p:txBody>
          <a:bodyPr wrap="square" rtlCol="0">
            <a:spAutoFit/>
          </a:bodyPr>
          <a:lstStyle/>
          <a:p>
            <a:r>
              <a:rPr lang="tr-TR" sz="2000" b="1" smtClean="0">
                <a:latin typeface="Times New Roman" pitchFamily="18" charset="0"/>
                <a:cs typeface="Times New Roman" pitchFamily="18" charset="0"/>
              </a:rPr>
              <a:t>2019/Ocak</a:t>
            </a:r>
            <a:endParaRPr lang="tr-TR" sz="20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(Yüksek Öğretim Kredi ve Yurtlar Kurumu)</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357298"/>
            <a:ext cx="8215370" cy="3785652"/>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PLANLANAN PROJELER</a:t>
            </a:r>
          </a:p>
          <a:p>
            <a:endParaRPr lang="tr-TR" sz="1600" u="sng" dirty="0" smtClean="0">
              <a:solidFill>
                <a:srgbClr val="FFFF00"/>
              </a:solidFill>
              <a:latin typeface="Times New Roman" pitchFamily="18" charset="0"/>
              <a:cs typeface="Times New Roman" pitchFamily="18" charset="0"/>
            </a:endParaRPr>
          </a:p>
          <a:p>
            <a:pPr>
              <a:buFont typeface="Wingdings" pitchFamily="2" charset="2"/>
              <a:buChar char="q"/>
            </a:pPr>
            <a:r>
              <a:rPr lang="tr-TR" sz="1600" dirty="0" smtClean="0">
                <a:solidFill>
                  <a:srgbClr val="FFFF00"/>
                </a:solidFill>
                <a:latin typeface="Times New Roman" pitchFamily="18" charset="0"/>
                <a:cs typeface="Times New Roman" pitchFamily="18" charset="0"/>
              </a:rPr>
              <a:t> Yurt binasının arka bölümünde bulunan 36x54x11 metre yüksekliğe sahip 1944 metre karelik kapalı alanın sosyal, kültürel ve sportif faaliyetlerin uygulanabileceği çok amaçlı salon yapım işi,</a:t>
            </a:r>
          </a:p>
          <a:p>
            <a:pPr>
              <a:buFont typeface="Wingdings" pitchFamily="2" charset="2"/>
              <a:buChar char="q"/>
            </a:pPr>
            <a:r>
              <a:rPr lang="tr-TR" sz="1600" dirty="0" smtClean="0">
                <a:solidFill>
                  <a:srgbClr val="FFFF00"/>
                </a:solidFill>
                <a:latin typeface="Times New Roman" pitchFamily="18" charset="0"/>
                <a:cs typeface="Times New Roman" pitchFamily="18" charset="0"/>
              </a:rPr>
              <a:t>Yurt bahçesinde öğrencilerin sportif faaliyetlerini yapabilecekleri spor alanlarının oluşturulması,</a:t>
            </a:r>
          </a:p>
          <a:p>
            <a:pPr>
              <a:buFont typeface="Wingdings" pitchFamily="2" charset="2"/>
              <a:buChar char="q"/>
            </a:pPr>
            <a:r>
              <a:rPr lang="tr-TR" sz="1600" dirty="0" smtClean="0">
                <a:solidFill>
                  <a:srgbClr val="FFFF00"/>
                </a:solidFill>
                <a:latin typeface="Times New Roman" pitchFamily="18" charset="0"/>
                <a:cs typeface="Times New Roman" pitchFamily="18" charset="0"/>
              </a:rPr>
              <a:t>Yurt bahçesinde öğrenciler için kamelya şeklinde oturma alanlarının oluşturulması planlanmaktadır.</a:t>
            </a: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İHTİYAÇLAR</a:t>
            </a: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r>
              <a:rPr lang="tr-TR" sz="1600" b="1" u="sng" dirty="0" smtClean="0">
                <a:solidFill>
                  <a:srgbClr val="FFFF00"/>
                </a:solidFill>
                <a:latin typeface="Times New Roman" pitchFamily="18" charset="0"/>
                <a:cs typeface="Times New Roman" pitchFamily="18" charset="0"/>
              </a:rPr>
              <a:t> </a:t>
            </a:r>
            <a:r>
              <a:rPr lang="tr-TR" sz="1600" dirty="0" smtClean="0">
                <a:solidFill>
                  <a:srgbClr val="FFFF00"/>
                </a:solidFill>
                <a:latin typeface="Times New Roman" pitchFamily="18" charset="0"/>
                <a:cs typeface="Times New Roman" pitchFamily="18" charset="0"/>
              </a:rPr>
              <a:t>Hizmet Aracı</a:t>
            </a:r>
          </a:p>
          <a:p>
            <a:pPr>
              <a:buFont typeface="Wingdings" pitchFamily="2" charset="2"/>
              <a:buChar char="q"/>
            </a:pPr>
            <a:r>
              <a:rPr lang="tr-TR" sz="1600" dirty="0" smtClean="0">
                <a:solidFill>
                  <a:srgbClr val="FFFF00"/>
                </a:solidFill>
                <a:latin typeface="Times New Roman" pitchFamily="18" charset="0"/>
                <a:cs typeface="Times New Roman" pitchFamily="18" charset="0"/>
              </a:rPr>
              <a:t> Ön bahçe aydınlatmasının arttırılması</a:t>
            </a:r>
          </a:p>
          <a:p>
            <a:pPr>
              <a:buFont typeface="Wingdings" pitchFamily="2" charset="2"/>
              <a:buChar char="q"/>
            </a:pPr>
            <a:r>
              <a:rPr lang="tr-TR" sz="1600" dirty="0" smtClean="0">
                <a:solidFill>
                  <a:srgbClr val="FFFF00"/>
                </a:solidFill>
                <a:latin typeface="Times New Roman" pitchFamily="18" charset="0"/>
                <a:cs typeface="Times New Roman" pitchFamily="18" charset="0"/>
              </a:rPr>
              <a:t>Arka bahçe zemininin parke taşı ile kaplanması</a:t>
            </a: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(İlçe Milli Eğitim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000108"/>
            <a:ext cx="8358246" cy="5755422"/>
          </a:xfrm>
          <a:prstGeom prst="rect">
            <a:avLst/>
          </a:prstGeom>
          <a:noFill/>
        </p:spPr>
        <p:txBody>
          <a:bodyPr wrap="square" rtlCol="0">
            <a:spAutoFit/>
          </a:bodyPr>
          <a:lstStyle/>
          <a:p>
            <a:pPr algn="just">
              <a:buFont typeface="Wingdings" pitchFamily="2" charset="2"/>
              <a:buChar char="q"/>
            </a:pPr>
            <a:r>
              <a:rPr lang="tr-TR" sz="1600" smtClean="0">
                <a:solidFill>
                  <a:srgbClr val="FFFF00"/>
                </a:solidFill>
                <a:latin typeface="Times New Roman" pitchFamily="18" charset="0"/>
                <a:cs typeface="Times New Roman" pitchFamily="18" charset="0"/>
              </a:rPr>
              <a:t>İlçe Milli Eğitim Müdürlüğü Hükümet Konağı 3.katındaki yerinde çalışmalarını sürdürmektedir.</a:t>
            </a:r>
          </a:p>
          <a:p>
            <a:pPr algn="just"/>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Milli Eğitim Müdürlüğü tarafından İlçemizde 6448 öğrenciye eğitim ve öğretim verilmektedir. İlçemizde;</a:t>
            </a:r>
          </a:p>
          <a:p>
            <a:pPr algn="just"/>
            <a:endParaRPr lang="tr-TR" sz="1600" smtClean="0">
              <a:solidFill>
                <a:srgbClr val="FFFF00"/>
              </a:solidFill>
              <a:latin typeface="Times New Roman" pitchFamily="18" charset="0"/>
              <a:cs typeface="Times New Roman" pitchFamily="18" charset="0"/>
            </a:endParaRPr>
          </a:p>
          <a:p>
            <a:pPr algn="just"/>
            <a:r>
              <a:rPr lang="tr-TR" sz="1600" smtClean="0">
                <a:solidFill>
                  <a:srgbClr val="FFFF00"/>
                </a:solidFill>
                <a:latin typeface="Times New Roman" pitchFamily="18" charset="0"/>
                <a:cs typeface="Times New Roman" pitchFamily="18" charset="0"/>
              </a:rPr>
              <a:t>-</a:t>
            </a:r>
            <a:r>
              <a:rPr lang="tr-TR" sz="1600" u="sng" smtClean="0">
                <a:solidFill>
                  <a:srgbClr val="FFFF00"/>
                </a:solidFill>
                <a:latin typeface="Times New Roman" pitchFamily="18" charset="0"/>
                <a:cs typeface="Times New Roman" pitchFamily="18" charset="0"/>
              </a:rPr>
              <a:t>Okul Öncesi Eğitim Kurumu: </a:t>
            </a:r>
            <a:r>
              <a:rPr lang="tr-TR" sz="1600" smtClean="0">
                <a:solidFill>
                  <a:srgbClr val="FFFF00"/>
                </a:solidFill>
                <a:latin typeface="Times New Roman" pitchFamily="18" charset="0"/>
                <a:cs typeface="Times New Roman" pitchFamily="18" charset="0"/>
              </a:rPr>
              <a:t>1 Lise bünyesinde, 12 İlkokul ve Ortaokul bünyesinde, 2 bağımsız anaokulu olmak üzere toplam 15 anasınıfı bulunmaktadır. Bu okullarımızda 27 adet derslikte 527 öğrenciye eğitim verilmektedir. Derslik başına düşen öğrenci sayısı 20’ dir.</a:t>
            </a:r>
          </a:p>
          <a:p>
            <a:pPr algn="just"/>
            <a:endParaRPr lang="tr-TR" sz="1600" smtClean="0">
              <a:solidFill>
                <a:srgbClr val="FFFF00"/>
              </a:solidFill>
              <a:latin typeface="Times New Roman" pitchFamily="18" charset="0"/>
              <a:cs typeface="Times New Roman" pitchFamily="18" charset="0"/>
            </a:endParaRPr>
          </a:p>
          <a:p>
            <a:pPr algn="just"/>
            <a:r>
              <a:rPr lang="tr-TR" sz="1600" smtClean="0">
                <a:solidFill>
                  <a:srgbClr val="FFFF00"/>
                </a:solidFill>
                <a:latin typeface="Times New Roman" pitchFamily="18" charset="0"/>
                <a:cs typeface="Times New Roman" pitchFamily="18" charset="0"/>
              </a:rPr>
              <a:t>-</a:t>
            </a:r>
            <a:r>
              <a:rPr lang="tr-TR" sz="1600" u="sng" smtClean="0">
                <a:solidFill>
                  <a:srgbClr val="FFFF00"/>
                </a:solidFill>
                <a:latin typeface="Times New Roman" pitchFamily="18" charset="0"/>
                <a:cs typeface="Times New Roman" pitchFamily="18" charset="0"/>
              </a:rPr>
              <a:t>İlkokul Kurumları                 </a:t>
            </a:r>
            <a:r>
              <a:rPr lang="tr-TR" sz="1600" smtClean="0">
                <a:solidFill>
                  <a:srgbClr val="FFFF00"/>
                </a:solidFill>
                <a:latin typeface="Times New Roman" pitchFamily="18" charset="0"/>
                <a:cs typeface="Times New Roman" pitchFamily="18" charset="0"/>
              </a:rPr>
              <a:t>: İlçemizde 4 İlkokul,12 Birleştirilmiş Sınıflı İlkokul, 8 İlköğretim Kurumları içerisinde bulunan İlkokul olmak üzere toplam 24 İlkokul bulunmaktadır. Bu okullarımızda; 131 derslikte, 2086 öğrenciye eğitim verilmektedir. Derslik başına düşen öğrenci sayısı 16’ tir.</a:t>
            </a:r>
          </a:p>
          <a:p>
            <a:pPr algn="just"/>
            <a:endParaRPr lang="tr-TR" sz="1600" smtClean="0">
              <a:solidFill>
                <a:srgbClr val="FFFF00"/>
              </a:solidFill>
              <a:latin typeface="Times New Roman" pitchFamily="18" charset="0"/>
              <a:cs typeface="Times New Roman" pitchFamily="18" charset="0"/>
            </a:endParaRPr>
          </a:p>
          <a:p>
            <a:pPr algn="just"/>
            <a:r>
              <a:rPr lang="tr-TR" sz="1600" smtClean="0">
                <a:solidFill>
                  <a:srgbClr val="FFFF00"/>
                </a:solidFill>
                <a:latin typeface="Times New Roman" pitchFamily="18" charset="0"/>
                <a:cs typeface="Times New Roman" pitchFamily="18" charset="0"/>
              </a:rPr>
              <a:t>-</a:t>
            </a:r>
            <a:r>
              <a:rPr lang="tr-TR" sz="1600" u="sng" smtClean="0">
                <a:solidFill>
                  <a:srgbClr val="FFFF00"/>
                </a:solidFill>
                <a:latin typeface="Times New Roman" pitchFamily="18" charset="0"/>
                <a:cs typeface="Times New Roman" pitchFamily="18" charset="0"/>
              </a:rPr>
              <a:t>Ortaokul Kurumları	 </a:t>
            </a:r>
            <a:r>
              <a:rPr lang="tr-TR" sz="1600" smtClean="0">
                <a:solidFill>
                  <a:srgbClr val="FFFF00"/>
                </a:solidFill>
                <a:latin typeface="Times New Roman" pitchFamily="18" charset="0"/>
                <a:cs typeface="Times New Roman" pitchFamily="18" charset="0"/>
              </a:rPr>
              <a:t>: İlçemizde 4 Ortaokul, 8 İlköğretim Kurumları içerisinde bulunan Ortaokul olmak üzere 12 Ortaokul bulunmaktadır. Bu okullarımızda; 117 derslikte, 2244 öğrenciye eğitim verilmektedir. Derslik başına düşen öğrenci sayısı 19’ dur.</a:t>
            </a:r>
          </a:p>
          <a:p>
            <a:pPr algn="just"/>
            <a:endParaRPr lang="tr-TR" sz="1600" smtClean="0">
              <a:solidFill>
                <a:srgbClr val="FFFF00"/>
              </a:solidFill>
              <a:latin typeface="Times New Roman" pitchFamily="18" charset="0"/>
              <a:cs typeface="Times New Roman" pitchFamily="18" charset="0"/>
            </a:endParaRPr>
          </a:p>
          <a:p>
            <a:pPr algn="just"/>
            <a:r>
              <a:rPr lang="tr-TR" sz="1600" u="sng" smtClean="0">
                <a:solidFill>
                  <a:srgbClr val="FFFF00"/>
                </a:solidFill>
                <a:latin typeface="Times New Roman" pitchFamily="18" charset="0"/>
                <a:cs typeface="Times New Roman" pitchFamily="18" charset="0"/>
              </a:rPr>
              <a:t>-Lise Kurumları	</a:t>
            </a:r>
            <a:r>
              <a:rPr lang="tr-TR" sz="1600" smtClean="0">
                <a:solidFill>
                  <a:srgbClr val="FFFF00"/>
                </a:solidFill>
                <a:latin typeface="Times New Roman" pitchFamily="18" charset="0"/>
                <a:cs typeface="Times New Roman" pitchFamily="18" charset="0"/>
              </a:rPr>
              <a:t>                : İlçemizde 6 Lise bulunmaktadır. Bu okullarımızda; 106 derslikte, 1591 öğrenciye eğitim verilmektedir. Derslik başına düşen öğrenci sayısı 15’ tir.</a:t>
            </a:r>
          </a:p>
          <a:p>
            <a:pPr algn="just"/>
            <a:endParaRPr lang="tr-TR" sz="1600" smtClean="0">
              <a:solidFill>
                <a:srgbClr val="FFFF00"/>
              </a:solidFill>
              <a:latin typeface="Times New Roman" pitchFamily="18" charset="0"/>
              <a:cs typeface="Times New Roman" pitchFamily="18" charset="0"/>
            </a:endParaRPr>
          </a:p>
          <a:p>
            <a:pPr algn="just"/>
            <a:r>
              <a:rPr lang="tr-TR" sz="1600" u="sng" smtClean="0">
                <a:solidFill>
                  <a:srgbClr val="FFFF00"/>
                </a:solidFill>
                <a:latin typeface="Times New Roman" pitchFamily="18" charset="0"/>
                <a:cs typeface="Times New Roman" pitchFamily="18" charset="0"/>
              </a:rPr>
              <a:t>-Özel Eğitim Kurumları</a:t>
            </a:r>
            <a:r>
              <a:rPr lang="tr-TR" sz="1600" smtClean="0">
                <a:solidFill>
                  <a:srgbClr val="FFFF00"/>
                </a:solidFill>
                <a:latin typeface="Times New Roman" pitchFamily="18" charset="0"/>
                <a:cs typeface="Times New Roman" pitchFamily="18" charset="0"/>
              </a:rPr>
              <a:t>	: İlçemizde 7 okulda toplam 48 öğrenci özel eğitim almaktadır.</a:t>
            </a: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(İlçe Milli Eğitim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357298"/>
            <a:ext cx="8215370" cy="4770537"/>
          </a:xfrm>
          <a:prstGeom prst="rect">
            <a:avLst/>
          </a:prstGeom>
          <a:noFill/>
        </p:spPr>
        <p:txBody>
          <a:bodyPr wrap="square" rtlCol="0">
            <a:spAutoFit/>
          </a:bodyPr>
          <a:lstStyle/>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İlçemizde geçici koruma ve uluslar arası koruma kapsamında; 5 okul öncesi, 29 İlkokul öğrencisi olmak üzere toplam 34 Suriye uyruklu öğrenciye eğitim verilmektedir.</a:t>
            </a:r>
          </a:p>
          <a:p>
            <a:pPr algn="just"/>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YAYGIN EĞİTİM</a:t>
            </a:r>
          </a:p>
          <a:p>
            <a:pPr algn="just"/>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İlçemizde yaygın eğitim, öğretim kurumu olarak Halk Eğitim Merkezi mevcuttur. Yaygın eğitim kurumlarında 2018/2019 eğitim-öğretim döneminde açılan 23 adet sosyal-kültürel kursa, 702 kursiyer katılmıştır.</a:t>
            </a:r>
          </a:p>
          <a:p>
            <a:endParaRPr lang="tr-TR" sz="1600" smtClean="0">
              <a:solidFill>
                <a:srgbClr val="FFFF00"/>
              </a:solidFill>
              <a:latin typeface="Times New Roman" pitchFamily="18" charset="0"/>
              <a:cs typeface="Times New Roman" pitchFamily="18" charset="0"/>
            </a:endParaRPr>
          </a:p>
          <a:p>
            <a:pPr>
              <a:buFont typeface="Wingdings" pitchFamily="2" charset="2"/>
              <a:buChar char="q"/>
            </a:pPr>
            <a:r>
              <a:rPr lang="tr-TR" sz="1600" smtClean="0">
                <a:solidFill>
                  <a:srgbClr val="FFFF00"/>
                </a:solidFill>
                <a:latin typeface="Times New Roman" pitchFamily="18" charset="0"/>
                <a:cs typeface="Times New Roman" pitchFamily="18" charset="0"/>
              </a:rPr>
              <a:t>Halk Eğitim Merkezi Müdürlüğünün “Çiçekler Meyve Olsun” </a:t>
            </a:r>
            <a:br>
              <a:rPr lang="tr-TR" sz="1600" smtClean="0">
                <a:solidFill>
                  <a:srgbClr val="FFFF00"/>
                </a:solidFill>
                <a:latin typeface="Times New Roman" pitchFamily="18" charset="0"/>
                <a:cs typeface="Times New Roman" pitchFamily="18" charset="0"/>
              </a:rPr>
            </a:br>
            <a:r>
              <a:rPr lang="tr-TR" sz="1600" smtClean="0">
                <a:solidFill>
                  <a:srgbClr val="FFFF00"/>
                </a:solidFill>
                <a:latin typeface="Times New Roman" pitchFamily="18" charset="0"/>
                <a:cs typeface="Times New Roman" pitchFamily="18" charset="0"/>
              </a:rPr>
              <a:t>projesi  Milli Eğitim Bakanlığı Hayat Boyu Öğrenme Genel Müdürlüğü </a:t>
            </a:r>
            <a:br>
              <a:rPr lang="tr-TR" sz="1600" smtClean="0">
                <a:solidFill>
                  <a:srgbClr val="FFFF00"/>
                </a:solidFill>
                <a:latin typeface="Times New Roman" pitchFamily="18" charset="0"/>
                <a:cs typeface="Times New Roman" pitchFamily="18" charset="0"/>
              </a:rPr>
            </a:br>
            <a:r>
              <a:rPr lang="tr-TR" sz="1600" smtClean="0">
                <a:solidFill>
                  <a:srgbClr val="FFFF00"/>
                </a:solidFill>
                <a:latin typeface="Times New Roman" pitchFamily="18" charset="0"/>
                <a:cs typeface="Times New Roman" pitchFamily="18" charset="0"/>
              </a:rPr>
              <a:t>tarafından  seçilen Türkiye genelindeki 193 projeden en yüksek puanı </a:t>
            </a:r>
            <a:br>
              <a:rPr lang="tr-TR" sz="1600" smtClean="0">
                <a:solidFill>
                  <a:srgbClr val="FFFF00"/>
                </a:solidFill>
                <a:latin typeface="Times New Roman" pitchFamily="18" charset="0"/>
                <a:cs typeface="Times New Roman" pitchFamily="18" charset="0"/>
              </a:rPr>
            </a:br>
            <a:r>
              <a:rPr lang="tr-TR" sz="1600" smtClean="0">
                <a:solidFill>
                  <a:srgbClr val="FFFF00"/>
                </a:solidFill>
                <a:latin typeface="Times New Roman" pitchFamily="18" charset="0"/>
                <a:cs typeface="Times New Roman" pitchFamily="18" charset="0"/>
              </a:rPr>
              <a:t>alarak Manisa’ yı en güzel şekilde temsil etmiştir.</a:t>
            </a:r>
          </a:p>
          <a:p>
            <a:endParaRPr lang="tr-TR" sz="1600" dirty="0" smtClean="0">
              <a:solidFill>
                <a:srgbClr val="FFFF00"/>
              </a:solidFill>
            </a:endParaRPr>
          </a:p>
          <a:p>
            <a:pPr algn="just"/>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pic>
        <p:nvPicPr>
          <p:cNvPr id="6" name="Picture 2" descr="C:\Users\bilal\Desktop\64e94e9b-465e-4936-8cd9-4c7fe802a647.jpg"/>
          <p:cNvPicPr>
            <a:picLocks noChangeAspect="1" noChangeArrowheads="1"/>
          </p:cNvPicPr>
          <p:nvPr/>
        </p:nvPicPr>
        <p:blipFill>
          <a:blip r:embed="rId2"/>
          <a:srcRect/>
          <a:stretch>
            <a:fillRect/>
          </a:stretch>
        </p:blipFill>
        <p:spPr bwMode="auto">
          <a:xfrm>
            <a:off x="500034" y="4637704"/>
            <a:ext cx="3571900" cy="2220296"/>
          </a:xfrm>
          <a:prstGeom prst="rect">
            <a:avLst/>
          </a:prstGeom>
          <a:noFill/>
        </p:spPr>
      </p:pic>
      <p:pic>
        <p:nvPicPr>
          <p:cNvPr id="8" name="Picture 3" descr="C:\Users\bilal\Desktop\9fb933e8-0b32-4765-94e1-d7ea865d9efa.jpg"/>
          <p:cNvPicPr>
            <a:picLocks noChangeAspect="1" noChangeArrowheads="1"/>
          </p:cNvPicPr>
          <p:nvPr/>
        </p:nvPicPr>
        <p:blipFill>
          <a:blip r:embed="rId3"/>
          <a:srcRect/>
          <a:stretch>
            <a:fillRect/>
          </a:stretch>
        </p:blipFill>
        <p:spPr bwMode="auto">
          <a:xfrm>
            <a:off x="6500826" y="3440882"/>
            <a:ext cx="2500330" cy="3417118"/>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(İlçe Milli Eğitim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9" name="8 Dikdörtgen"/>
          <p:cNvSpPr/>
          <p:nvPr/>
        </p:nvSpPr>
        <p:spPr>
          <a:xfrm>
            <a:off x="357158" y="1142984"/>
            <a:ext cx="8501122" cy="4247317"/>
          </a:xfrm>
          <a:prstGeom prst="rect">
            <a:avLst/>
          </a:prstGeom>
        </p:spPr>
        <p:txBody>
          <a:bodyPr wrap="square">
            <a:spAutoFit/>
          </a:bodyPr>
          <a:lstStyle/>
          <a:p>
            <a:pPr algn="ctr"/>
            <a:r>
              <a:rPr lang="tr-TR" b="1" u="sng" smtClean="0">
                <a:solidFill>
                  <a:srgbClr val="FFFF00"/>
                </a:solidFill>
                <a:latin typeface="Times New Roman" pitchFamily="18" charset="0"/>
                <a:cs typeface="Times New Roman" pitchFamily="18" charset="0"/>
              </a:rPr>
              <a:t>PERSONEL DURUMU</a:t>
            </a:r>
          </a:p>
          <a:p>
            <a:endParaRPr lang="tr-TR"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mtClean="0">
                <a:solidFill>
                  <a:srgbClr val="FFFF00"/>
                </a:solidFill>
                <a:latin typeface="Times New Roman" pitchFamily="18" charset="0"/>
                <a:cs typeface="Times New Roman" pitchFamily="18" charset="0"/>
              </a:rPr>
              <a:t> İlçe Milli Eğitim Müdürlüğünde; 1 İlçe Milli Eğitim Müdürü, 2 Milli Eğitim Şube Müdürü, 5 adet (1 Şef İlçe Halk Kütüphane Müdürlüğünde geçici görevli olarak görev yapmaktadır.)  2 Veri Hazırlama ve Kontrol İşletmeni, 3 Şoför, 1 Teknisyen, 1 4/B’ li Personel, 521 Öğretmen görev yapmaktadır.</a:t>
            </a:r>
          </a:p>
          <a:p>
            <a:pPr algn="just">
              <a:buFont typeface="Wingdings" pitchFamily="2" charset="2"/>
              <a:buChar char="q"/>
            </a:pPr>
            <a:endParaRPr lang="tr-TR" smtClean="0">
              <a:solidFill>
                <a:srgbClr val="FFFF00"/>
              </a:solidFill>
              <a:latin typeface="Times New Roman" pitchFamily="18" charset="0"/>
              <a:cs typeface="Times New Roman" pitchFamily="18" charset="0"/>
            </a:endParaRPr>
          </a:p>
          <a:p>
            <a:pPr algn="ctr"/>
            <a:r>
              <a:rPr lang="tr-TR" b="1" u="sng" smtClean="0">
                <a:solidFill>
                  <a:srgbClr val="FFFF00"/>
                </a:solidFill>
                <a:latin typeface="Times New Roman" pitchFamily="18" charset="0"/>
                <a:cs typeface="Times New Roman" pitchFamily="18" charset="0"/>
              </a:rPr>
              <a:t>İNŞAAT VE EMLAK DURUMU</a:t>
            </a:r>
          </a:p>
          <a:p>
            <a:pPr algn="just"/>
            <a:endParaRPr lang="tr-TR" smtClean="0">
              <a:solidFill>
                <a:srgbClr val="FFFF00"/>
              </a:solidFill>
              <a:latin typeface="Times New Roman" pitchFamily="18" charset="0"/>
              <a:cs typeface="Times New Roman" pitchFamily="18" charset="0"/>
            </a:endParaRPr>
          </a:p>
          <a:p>
            <a:pPr algn="just">
              <a:buFont typeface="Wingdings" pitchFamily="2" charset="2"/>
              <a:buChar char="q"/>
            </a:pPr>
            <a:r>
              <a:rPr lang="tr-TR" smtClean="0">
                <a:solidFill>
                  <a:srgbClr val="FFFF00"/>
                </a:solidFill>
                <a:latin typeface="Times New Roman" pitchFamily="18" charset="0"/>
                <a:cs typeface="Times New Roman" pitchFamily="18" charset="0"/>
              </a:rPr>
              <a:t>İlçemizde 2018 Yatırım Planına alınan Edip Bayat İlkokulu bahçesine 24 derslikli İlkokul yapılması planlanmıştır.</a:t>
            </a:r>
          </a:p>
          <a:p>
            <a:pPr algn="just">
              <a:buFont typeface="Wingdings" pitchFamily="2" charset="2"/>
              <a:buChar char="q"/>
            </a:pPr>
            <a:r>
              <a:rPr lang="tr-TR" smtClean="0">
                <a:solidFill>
                  <a:srgbClr val="FFFF00"/>
                </a:solidFill>
                <a:latin typeface="Times New Roman" pitchFamily="18" charset="0"/>
                <a:cs typeface="Times New Roman" pitchFamily="18" charset="0"/>
              </a:rPr>
              <a:t>İlçemizde Bostancı İlkokulu 2019 Yatırım Planına alındığı bildirilmiştir. (4 derslik)</a:t>
            </a:r>
          </a:p>
          <a:p>
            <a:pPr algn="just">
              <a:buFont typeface="Wingdings" pitchFamily="2" charset="2"/>
              <a:buChar char="q"/>
            </a:pPr>
            <a:r>
              <a:rPr lang="tr-TR" smtClean="0">
                <a:solidFill>
                  <a:srgbClr val="FFFF00"/>
                </a:solidFill>
                <a:latin typeface="Times New Roman" pitchFamily="18" charset="0"/>
                <a:cs typeface="Times New Roman" pitchFamily="18" charset="0"/>
              </a:rPr>
              <a:t>İlçemizde 200 öğrenci kapasiteli öğrenci yurdu yapılması için teklif yapılmış cevap beklenmektedir.</a:t>
            </a:r>
          </a:p>
          <a:p>
            <a:pPr algn="just"/>
            <a:endParaRPr lang="tr-TR"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SAĞLIK (İlçe Sağlık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357298"/>
            <a:ext cx="8215370" cy="6986528"/>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İlimiz genelinde 01.01.2008 tarihinden itibaren Aile Hekimliği uygulamasına geçilmiştir. Bu nedenle Sağlık Ocakları kapatılarak yerine Aile Sağlığı Merkezleri açılmış ve Sağlık Grup Başkanlığı önce Toplum Sağlığı Merkezi’ne daha sonra da 694 sayılı Kanun Hükmünde Kararname ile 29.09.2017 tarihinde İlçe Sağlık Müdürlüğü’ne dönüştürülmüştür. Kurumumuz 2000 yılından itibaren eski Zirai Donatım Müdürlüğünden devralınan 2 katlı binanın üst katında hizmet vermeye başlamıştır.</a:t>
            </a:r>
          </a:p>
          <a:p>
            <a:pPr algn="just">
              <a:buFont typeface="Wingdings" pitchFamily="2" charset="2"/>
              <a:buChar char="q"/>
            </a:pPr>
            <a:r>
              <a:rPr lang="tr-TR" sz="1600" dirty="0" smtClean="0">
                <a:solidFill>
                  <a:srgbClr val="FFFF00"/>
                </a:solidFill>
              </a:rPr>
              <a:t> İlçe Sağlık Müdürlüğü; bölgesinde yaşayan kişilerin ve toplumun sağlık hizmetlerini organize eden, toplumun koruyucu hekimlik hizmetlerini sunan, birinci basamak sağlık hizmeti veren kurumların kendi arasında ve diğer kurumlar arasında eşgüdümünü sağlayan, idari hizmetler ile sağlık eğitimi ve denetim faaliyetlerini yürüten sağlık merkezidir. </a:t>
            </a:r>
          </a:p>
          <a:p>
            <a:pPr lvl="0" algn="just">
              <a:buFont typeface="Wingdings" pitchFamily="2" charset="2"/>
              <a:buChar char="q"/>
            </a:pPr>
            <a:r>
              <a:rPr lang="tr-TR" sz="1600" dirty="0" smtClean="0">
                <a:solidFill>
                  <a:srgbClr val="FFFF00"/>
                </a:solidFill>
                <a:latin typeface="Times New Roman" pitchFamily="18" charset="0"/>
                <a:cs typeface="Times New Roman" pitchFamily="18" charset="0"/>
              </a:rPr>
              <a:t> İlçe Sağlık Müdürlüğü bünyesinde; Çevre Sağlığı Birimi, Tütün Birimi, Bulaşıcı Olan Hastalıklar Birimi,Bulaşıcı Olmayan Hastalıklar Birimi, Eğitim, Kanser Tarama (KETEM) Birimi, Koruyucu Ağız Diş Sağlığı Hizmetleri Birimi, Engelli Evde Bakım Birimi, AÇSAP Birimi bulunmaktadır.</a:t>
            </a:r>
          </a:p>
          <a:p>
            <a:pPr lvl="0" algn="ctr"/>
            <a:endParaRPr lang="tr-TR" sz="1600" b="1" u="sng" dirty="0" smtClean="0">
              <a:solidFill>
                <a:srgbClr val="FFFF00"/>
              </a:solidFill>
              <a:latin typeface="Times New Roman" pitchFamily="18" charset="0"/>
              <a:cs typeface="Times New Roman" pitchFamily="18" charset="0"/>
            </a:endParaRPr>
          </a:p>
          <a:p>
            <a:pPr lvl="0" algn="ctr"/>
            <a:r>
              <a:rPr lang="tr-TR" sz="1600" b="1" u="sng" dirty="0" smtClean="0">
                <a:solidFill>
                  <a:srgbClr val="FFFF00"/>
                </a:solidFill>
                <a:latin typeface="Times New Roman" pitchFamily="18" charset="0"/>
                <a:cs typeface="Times New Roman" pitchFamily="18" charset="0"/>
              </a:rPr>
              <a:t>PERSONEL DURUMU</a:t>
            </a:r>
          </a:p>
          <a:p>
            <a:pPr lvl="0" algn="ctr"/>
            <a:endParaRPr lang="tr-TR" sz="1600" b="1" u="sng" dirty="0" smtClean="0">
              <a:solidFill>
                <a:srgbClr val="FFFF00"/>
              </a:solidFill>
              <a:latin typeface="Times New Roman" pitchFamily="18" charset="0"/>
              <a:cs typeface="Times New Roman" pitchFamily="18" charset="0"/>
            </a:endParaRPr>
          </a:p>
          <a:p>
            <a:pPr lvl="0" algn="just">
              <a:buFont typeface="Wingdings" pitchFamily="2" charset="2"/>
              <a:buChar char="q"/>
            </a:pPr>
            <a:r>
              <a:rPr lang="tr-TR" sz="1600" smtClean="0">
                <a:solidFill>
                  <a:srgbClr val="FFFF00"/>
                </a:solidFill>
                <a:latin typeface="Times New Roman" pitchFamily="18" charset="0"/>
                <a:cs typeface="Times New Roman" pitchFamily="18" charset="0"/>
              </a:rPr>
              <a:t>İlçe Sağlık Müdürlüğünde; 15 Hekim (12 Aile Hekimi), 12 Sözleşmeli Aile Sağlığı Personeli,  7 Hemşire (3 Vekaleten), 7 Ebe, 1 ATT, 2 Sağlık Memuru, 2 Çevre Sağlığı Teknisyeni, 1 Tıbbi Sekreter, 4 İdari Destek Görevlisi, 1 İşçi, 1 Hizmetli, 9 Acil Sağlık Hizmetleri İstasyonu personeli olmak üzere toplam 62 personel görev yapmaktadır.</a:t>
            </a: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SAĞLIK (İlçe Sağlık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8086829"/>
          </a:xfrm>
          <a:prstGeom prst="rect">
            <a:avLst/>
          </a:prstGeom>
          <a:noFill/>
        </p:spPr>
        <p:txBody>
          <a:bodyPr wrap="square" rtlCol="0">
            <a:spAutoFit/>
          </a:bodyPr>
          <a:lstStyle/>
          <a:p>
            <a:pPr lvl="0" algn="ctr"/>
            <a:r>
              <a:rPr lang="tr-TR" sz="1600" b="1" u="sng" dirty="0" smtClean="0">
                <a:solidFill>
                  <a:srgbClr val="FFFF00"/>
                </a:solidFill>
                <a:latin typeface="Times New Roman" pitchFamily="18" charset="0"/>
                <a:cs typeface="Times New Roman" pitchFamily="18" charset="0"/>
              </a:rPr>
              <a:t>BİNA DURUMU</a:t>
            </a:r>
          </a:p>
          <a:p>
            <a:r>
              <a:rPr lang="tr-TR" sz="1600" smtClean="0">
                <a:solidFill>
                  <a:srgbClr val="FFFF00"/>
                </a:solidFill>
                <a:latin typeface="Times New Roman" pitchFamily="18" charset="0"/>
                <a:cs typeface="Times New Roman" pitchFamily="18" charset="0"/>
              </a:rPr>
              <a:t>İlçe </a:t>
            </a:r>
            <a:r>
              <a:rPr lang="tr-TR" sz="1600" dirty="0" smtClean="0">
                <a:solidFill>
                  <a:srgbClr val="FFFF00"/>
                </a:solidFill>
                <a:latin typeface="Times New Roman" pitchFamily="18" charset="0"/>
                <a:cs typeface="Times New Roman" pitchFamily="18" charset="0"/>
              </a:rPr>
              <a:t>Sağlık Müdürlüğü : Tadilat yapıldı ve aktif olarak faaliyettedir.</a:t>
            </a:r>
          </a:p>
          <a:p>
            <a:r>
              <a:rPr lang="tr-TR" sz="1600" dirty="0" smtClean="0">
                <a:solidFill>
                  <a:srgbClr val="FFFF00"/>
                </a:solidFill>
                <a:latin typeface="Times New Roman" pitchFamily="18" charset="0"/>
                <a:cs typeface="Times New Roman" pitchFamily="18" charset="0"/>
              </a:rPr>
              <a:t>İlyaslar Sağlık Evi        : Tadilat yapıldı ve aktif olarak faaliyettedir.</a:t>
            </a:r>
          </a:p>
          <a:p>
            <a:r>
              <a:rPr lang="tr-TR" sz="1600" dirty="0" smtClean="0">
                <a:solidFill>
                  <a:srgbClr val="FFFF00"/>
                </a:solidFill>
                <a:latin typeface="Times New Roman" pitchFamily="18" charset="0"/>
                <a:cs typeface="Times New Roman" pitchFamily="18" charset="0"/>
              </a:rPr>
              <a:t>Yağmurlu Sağlık Evi    : Tadilat yapıldı ve aktif olarak faaliyettedir.</a:t>
            </a:r>
          </a:p>
          <a:p>
            <a:r>
              <a:rPr lang="tr-TR" sz="1600" dirty="0" err="1" smtClean="0">
                <a:solidFill>
                  <a:srgbClr val="FFFF00"/>
                </a:solidFill>
                <a:latin typeface="Times New Roman" pitchFamily="18" charset="0"/>
                <a:cs typeface="Times New Roman" pitchFamily="18" charset="0"/>
              </a:rPr>
              <a:t>Musahoca</a:t>
            </a:r>
            <a:r>
              <a:rPr lang="tr-TR" sz="1600" dirty="0" smtClean="0">
                <a:solidFill>
                  <a:srgbClr val="FFFF00"/>
                </a:solidFill>
                <a:latin typeface="Times New Roman" pitchFamily="18" charset="0"/>
                <a:cs typeface="Times New Roman" pitchFamily="18" charset="0"/>
              </a:rPr>
              <a:t> Sağlık Evi   : Mülkiyeti Muhtarlığa ait, tadilat yapıldı, aktif olarak faaliyettedir.</a:t>
            </a:r>
          </a:p>
          <a:p>
            <a:r>
              <a:rPr lang="tr-TR" sz="1600" dirty="0" smtClean="0">
                <a:solidFill>
                  <a:srgbClr val="FFFF00"/>
                </a:solidFill>
                <a:latin typeface="Times New Roman" pitchFamily="18" charset="0"/>
                <a:cs typeface="Times New Roman" pitchFamily="18" charset="0"/>
              </a:rPr>
              <a:t>Alacalar Sağlık Evi      : Mülkiyeti Muhtarlığa ait, faaliyette ama standartlara uygun değil.</a:t>
            </a:r>
          </a:p>
          <a:p>
            <a:r>
              <a:rPr lang="tr-TR" sz="1600" dirty="0" err="1" smtClean="0">
                <a:solidFill>
                  <a:srgbClr val="FFFF00"/>
                </a:solidFill>
                <a:latin typeface="Times New Roman" pitchFamily="18" charset="0"/>
                <a:cs typeface="Times New Roman" pitchFamily="18" charset="0"/>
              </a:rPr>
              <a:t>Halkavlu</a:t>
            </a:r>
            <a:r>
              <a:rPr lang="tr-TR" sz="1600" dirty="0" smtClean="0">
                <a:solidFill>
                  <a:srgbClr val="FFFF00"/>
                </a:solidFill>
                <a:latin typeface="Times New Roman" pitchFamily="18" charset="0"/>
                <a:cs typeface="Times New Roman" pitchFamily="18" charset="0"/>
              </a:rPr>
              <a:t> Sağlık Evi     : Bina kullanılamaz halinde</a:t>
            </a:r>
          </a:p>
          <a:p>
            <a:r>
              <a:rPr lang="tr-TR" sz="1600" dirty="0" smtClean="0">
                <a:solidFill>
                  <a:srgbClr val="FFFF00"/>
                </a:solidFill>
                <a:latin typeface="Times New Roman" pitchFamily="18" charset="0"/>
                <a:cs typeface="Times New Roman" pitchFamily="18" charset="0"/>
              </a:rPr>
              <a:t>Bostancı Sağlık Evi      : Mülkiyeti Müftülüğe ait,  bakım yapılması gerekiyor.                 Güvendik Sağlık Evi    : Mülkiyeti Muhtarlığa ait, bakım yapılması gerekiyor. </a:t>
            </a:r>
          </a:p>
          <a:p>
            <a:r>
              <a:rPr lang="tr-TR" sz="1600" dirty="0" smtClean="0">
                <a:solidFill>
                  <a:srgbClr val="FFFF00"/>
                </a:solidFill>
                <a:latin typeface="Times New Roman" pitchFamily="18" charset="0"/>
                <a:cs typeface="Times New Roman" pitchFamily="18" charset="0"/>
              </a:rPr>
              <a:t>Gebeler Sağlık Evi       : Bina durumu faaliyette bulunmaya uygun. </a:t>
            </a:r>
          </a:p>
          <a:p>
            <a:r>
              <a:rPr lang="tr-TR" sz="1600" dirty="0" smtClean="0">
                <a:solidFill>
                  <a:srgbClr val="FFFF00"/>
                </a:solidFill>
                <a:latin typeface="Times New Roman" pitchFamily="18" charset="0"/>
                <a:cs typeface="Times New Roman" pitchFamily="18" charset="0"/>
              </a:rPr>
              <a:t>Bakır Lojmanları          : Binaya bakım yapılması gerekiyor, 4 daire , 1 daire kirada.</a:t>
            </a:r>
          </a:p>
          <a:p>
            <a:r>
              <a:rPr lang="tr-TR" sz="1600" dirty="0" err="1" smtClean="0">
                <a:solidFill>
                  <a:srgbClr val="FFFF00"/>
                </a:solidFill>
                <a:latin typeface="Times New Roman" pitchFamily="18" charset="0"/>
                <a:cs typeface="Times New Roman" pitchFamily="18" charset="0"/>
              </a:rPr>
              <a:t>Gelenbe</a:t>
            </a:r>
            <a:r>
              <a:rPr lang="tr-TR" sz="1600" dirty="0" smtClean="0">
                <a:solidFill>
                  <a:srgbClr val="FFFF00"/>
                </a:solidFill>
                <a:latin typeface="Times New Roman" pitchFamily="18" charset="0"/>
                <a:cs typeface="Times New Roman" pitchFamily="18" charset="0"/>
              </a:rPr>
              <a:t> Lojmanları     : Bina kullanılamaz halinde, 4  daire</a:t>
            </a:r>
          </a:p>
          <a:p>
            <a:r>
              <a:rPr lang="tr-TR" sz="1600" dirty="0" err="1" smtClean="0">
                <a:solidFill>
                  <a:srgbClr val="FFFF00"/>
                </a:solidFill>
                <a:latin typeface="Times New Roman" pitchFamily="18" charset="0"/>
                <a:cs typeface="Times New Roman" pitchFamily="18" charset="0"/>
              </a:rPr>
              <a:t>Karakurt</a:t>
            </a:r>
            <a:r>
              <a:rPr lang="tr-TR" sz="1600" dirty="0" smtClean="0">
                <a:solidFill>
                  <a:srgbClr val="FFFF00"/>
                </a:solidFill>
                <a:latin typeface="Times New Roman" pitchFamily="18" charset="0"/>
                <a:cs typeface="Times New Roman" pitchFamily="18" charset="0"/>
              </a:rPr>
              <a:t> Lojmanları    : Bina kullanılmaya uygun, 2 daire </a:t>
            </a:r>
          </a:p>
          <a:p>
            <a:endParaRPr lang="tr-TR" sz="1600" dirty="0" smtClean="0">
              <a:solidFill>
                <a:srgbClr val="FFFF00"/>
              </a:solidFill>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Kurumumuza ait Ticari Araç cinsinde 2 adet araç bulunmaktadır.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İHTİYAÇ, SORUN VE ÖNERİLER</a:t>
            </a:r>
          </a:p>
          <a:p>
            <a:pPr marL="342900" indent="-342900" algn="just">
              <a:buFont typeface="Wingdings" pitchFamily="2" charset="2"/>
              <a:buChar char="q"/>
            </a:pPr>
            <a:r>
              <a:rPr lang="tr-TR" sz="1600" smtClean="0">
                <a:solidFill>
                  <a:srgbClr val="FFFF00"/>
                </a:solidFill>
                <a:latin typeface="Times New Roman" pitchFamily="18" charset="0"/>
                <a:cs typeface="Times New Roman" pitchFamily="18" charset="0"/>
              </a:rPr>
              <a:t>İlçemizde ikamet eden  yatalak durumda olan hastaların ilçe ve il dışına randevulu sevkleri ve nakilleri için hasta nakil aracına ihtiyaç duyulmaktadır.</a:t>
            </a:r>
          </a:p>
          <a:p>
            <a:pPr marL="342900" indent="-342900" algn="just">
              <a:buFont typeface="Wingdings" pitchFamily="2" charset="2"/>
              <a:buChar char="q"/>
            </a:pPr>
            <a:r>
              <a:rPr lang="tr-TR" sz="1600" smtClean="0">
                <a:solidFill>
                  <a:srgbClr val="FFFF00"/>
                </a:solidFill>
                <a:latin typeface="Times New Roman" pitchFamily="18" charset="0"/>
                <a:cs typeface="Times New Roman" pitchFamily="18" charset="0"/>
              </a:rPr>
              <a:t>İlçe Sağlık Müdürlüğü binasının gerekli fiziki şartları taşımadığı için revizyona veya yeni binaya ihtiyaç duyulmaktadır.</a:t>
            </a:r>
          </a:p>
          <a:p>
            <a:pPr marL="342900" indent="-342900" algn="just">
              <a:buFont typeface="Wingdings" pitchFamily="2" charset="2"/>
              <a:buChar char="q"/>
            </a:pPr>
            <a:r>
              <a:rPr lang="tr-TR" sz="1600" smtClean="0">
                <a:solidFill>
                  <a:srgbClr val="FFFF00"/>
                </a:solidFill>
                <a:latin typeface="Times New Roman" pitchFamily="18" charset="0"/>
                <a:cs typeface="Times New Roman" pitchFamily="18" charset="0"/>
              </a:rPr>
              <a:t>Aile Sağlık Merkezleri ve Sağlık Evlerinin tadilatının yapılması gerekmektedir.</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SAĞLIK (İlçe Devlet Hastanesi Yöneticiliği)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000108"/>
            <a:ext cx="8215370" cy="7894469"/>
          </a:xfrm>
          <a:prstGeom prst="rect">
            <a:avLst/>
          </a:prstGeom>
          <a:noFill/>
        </p:spPr>
        <p:txBody>
          <a:bodyPr wrap="square" rtlCol="0">
            <a:spAutoFit/>
          </a:bodyPr>
          <a:lstStyle/>
          <a:p>
            <a:pPr algn="just">
              <a:buFont typeface="Wingdings" pitchFamily="2" charset="2"/>
              <a:buChar char="q"/>
            </a:pPr>
            <a:r>
              <a:rPr lang="tr-TR" sz="1450" dirty="0" smtClean="0">
                <a:solidFill>
                  <a:srgbClr val="FFFF00"/>
                </a:solidFill>
                <a:latin typeface="Times New Roman" pitchFamily="18" charset="0"/>
                <a:cs typeface="Times New Roman" pitchFamily="18" charset="0"/>
              </a:rPr>
              <a:t>Hastanemiz 1957 yılında Sağlık Merkezi olarak hizmet vermeye başlamış, 1992 yılında ek bina yapılarak 25 yatak kapasitesiyle Devlet Hastanesi olarak hizmet vermeye devam etmiş, mevcut yerleşkede 2008 yılında 3 katlı ek hizmet binasının yapımına başlanılmış  2010 yılı mart ayında tamamlanarak hastanemiz 50 yatak kapasitesiyle hizmet vermeye </a:t>
            </a:r>
            <a:r>
              <a:rPr lang="tr-TR" sz="1450" smtClean="0">
                <a:solidFill>
                  <a:srgbClr val="FFFF00"/>
                </a:solidFill>
                <a:latin typeface="Times New Roman" pitchFamily="18" charset="0"/>
                <a:cs typeface="Times New Roman" pitchFamily="18" charset="0"/>
              </a:rPr>
              <a:t>başlamıştır.</a:t>
            </a:r>
          </a:p>
          <a:p>
            <a:pPr algn="just">
              <a:buFont typeface="Wingdings" pitchFamily="2" charset="2"/>
              <a:buChar char="q"/>
            </a:pPr>
            <a:endParaRPr lang="tr-TR" sz="1450" dirty="0" smtClean="0">
              <a:solidFill>
                <a:srgbClr val="FFFF00"/>
              </a:solidFill>
              <a:latin typeface="Times New Roman" pitchFamily="18" charset="0"/>
              <a:cs typeface="Times New Roman" pitchFamily="18" charset="0"/>
            </a:endParaRPr>
          </a:p>
          <a:p>
            <a:pPr algn="ctr"/>
            <a:r>
              <a:rPr lang="tr-TR" sz="1450" b="1" u="sng" smtClean="0">
                <a:solidFill>
                  <a:srgbClr val="FFFF00"/>
                </a:solidFill>
                <a:latin typeface="Times New Roman" pitchFamily="18" charset="0"/>
                <a:cs typeface="Times New Roman" pitchFamily="18" charset="0"/>
              </a:rPr>
              <a:t>PERSONEL DURUMU</a:t>
            </a:r>
          </a:p>
          <a:p>
            <a:pPr algn="ctr"/>
            <a:endParaRPr lang="tr-TR" sz="145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450" smtClean="0">
                <a:solidFill>
                  <a:srgbClr val="FFFF00"/>
                </a:solidFill>
                <a:latin typeface="Times New Roman" pitchFamily="18" charset="0"/>
                <a:cs typeface="Times New Roman" pitchFamily="18" charset="0"/>
              </a:rPr>
              <a:t>Hastanemizde; 2 Genel Cerrahi Uzmanı (1 Hastane Yöneticisi/Başhekim), 1 Üroloji uzmanı,       1 Kulak Burun Boğaz Hastalıkları  Uzmanı, 1 Göz Hastalıkları Uzmanı, 1 Ortopedi ve Travmatoloji Uzmanı, 1 Anestezi  Reanimasyon Uzmanı, 1 Radyoloji Uzmanı, 1 Enfeksiyon Hastalıkları Uzmanı, 1 Çocuk Hastalıkları Uzmanı, 6 Pratisyen Tabip, 4 Diş Tabibi, 2 İç Hastalıkları Uzmanı (toplam 11 Uzman, 4 Pratisyen, 3  Diş Tabibi),  1 Eczacı, 1 İdari ve Mali İşler Müdürü, 1 Sağlık Bakım Hizmetleri Müdürü, 42 Hemşire (1 Ücretsiz izin, 1 Geçici görevde), 11 Ebe, 4 A.T.T. , 6 Anestezi Teknisyeni, 6 Röntgen Teknisyeni, 4 Laboratuar Teknisyeni, 1 Diyetisyen, 1 Sosyal Çalışmacı, 1 Fizyoterapist, 1 Psikolog, 7 Sağlık Memuru, 4 Tıbbi Sekreter, 20 G.İ.H. sınıfı personeli, 6 Güvenlik Personeli, 15 Otomasyon Personeli, 14 Temizlik Personeli, 4 Yemekhane Personeli, 3 Teknik Personel olmak üzere toplam 179 personel hizmet vermektedir.</a:t>
            </a:r>
          </a:p>
          <a:p>
            <a:pPr algn="just"/>
            <a:endParaRPr lang="tr-TR" sz="1450" smtClean="0">
              <a:solidFill>
                <a:srgbClr val="FFFF00"/>
              </a:solidFill>
              <a:latin typeface="Times New Roman" pitchFamily="18" charset="0"/>
              <a:cs typeface="Times New Roman" pitchFamily="18" charset="0"/>
            </a:endParaRPr>
          </a:p>
          <a:p>
            <a:pPr algn="ctr"/>
            <a:r>
              <a:rPr lang="tr-TR" sz="1450" b="1" u="sng" smtClean="0">
                <a:solidFill>
                  <a:srgbClr val="FFFF00"/>
                </a:solidFill>
                <a:latin typeface="Times New Roman" pitchFamily="18" charset="0"/>
                <a:cs typeface="Times New Roman" pitchFamily="18" charset="0"/>
              </a:rPr>
              <a:t>BİNA  VE TESİS DURUMU</a:t>
            </a:r>
          </a:p>
          <a:p>
            <a:pPr algn="ctr"/>
            <a:endParaRPr lang="tr-TR" sz="1450" smtClean="0">
              <a:solidFill>
                <a:srgbClr val="FFFF00"/>
              </a:solidFill>
              <a:latin typeface="Times New Roman" pitchFamily="18" charset="0"/>
              <a:cs typeface="Times New Roman" pitchFamily="18" charset="0"/>
            </a:endParaRPr>
          </a:p>
          <a:p>
            <a:pPr algn="just"/>
            <a:r>
              <a:rPr lang="tr-TR" sz="1450" smtClean="0">
                <a:solidFill>
                  <a:srgbClr val="FFFF00"/>
                </a:solidFill>
                <a:latin typeface="Times New Roman" pitchFamily="18" charset="0"/>
                <a:cs typeface="Times New Roman" pitchFamily="18" charset="0"/>
              </a:rPr>
              <a:t>Hastanemiz toplam 6558 m2 arsa alanı üzerine kuruludur. Toplam kapalı Alan 4539 m2 olup üç ayrı bloktan oluşmaktadır. Hastanemiz 60 yatak kapasiteli olup; 2 adet  1 yataklı , 27 adet 2 yataklı ,1 adet 4 yataklı oda ile hizmet vermektedir.50 kişilik yemekhane, 2  adet  toplam da 100 araçlık  açık otopark bulunmaktadır. Ayrıca 1 adet çamaşırhane ,1 adet  2 kişilik morg ile  hizmet verilmektedir. Hastanemizin  bulunduğu  Arsanın Mülkiyeti Kurumumuza ait’tir. Mevcut dışında Bakır mahallesinde 112 m2  lojman bulunmaktadır.</a:t>
            </a:r>
          </a:p>
          <a:p>
            <a:pPr algn="just"/>
            <a:endParaRPr lang="tr-TR" sz="15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SAĞLIK (İlçe Devlet Hastanesi Yöneticiliği)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8710077"/>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ARAÇ,MAKİNA </a:t>
            </a:r>
            <a:r>
              <a:rPr lang="tr-TR" sz="1600" b="1" u="sng" dirty="0" smtClean="0">
                <a:solidFill>
                  <a:srgbClr val="FFFF00"/>
                </a:solidFill>
                <a:latin typeface="Times New Roman" pitchFamily="18" charset="0"/>
                <a:cs typeface="Times New Roman" pitchFamily="18" charset="0"/>
              </a:rPr>
              <a:t>VE TEÇHİZAT DURUMU</a:t>
            </a:r>
          </a:p>
          <a:p>
            <a:pPr algn="ctr"/>
            <a:endParaRPr lang="tr-TR" sz="1600" b="1" u="sng" dirty="0" smtClean="0">
              <a:solidFill>
                <a:srgbClr val="FFFF00"/>
              </a:solidFill>
              <a:latin typeface="Times New Roman" pitchFamily="18" charset="0"/>
              <a:cs typeface="Times New Roman" pitchFamily="18" charset="0"/>
            </a:endParaRPr>
          </a:p>
          <a:p>
            <a:r>
              <a:rPr lang="tr-TR" sz="1600" dirty="0" smtClean="0">
                <a:solidFill>
                  <a:srgbClr val="FFFF00"/>
                </a:solidFill>
                <a:latin typeface="Times New Roman" pitchFamily="18" charset="0"/>
                <a:cs typeface="Times New Roman" pitchFamily="18" charset="0"/>
              </a:rPr>
              <a:t>- 1 Adet 112 B tipi Ambulans			 3 adet Diş </a:t>
            </a:r>
            <a:r>
              <a:rPr lang="tr-TR" sz="1600" dirty="0" err="1" smtClean="0">
                <a:solidFill>
                  <a:srgbClr val="FFFF00"/>
                </a:solidFill>
                <a:latin typeface="Times New Roman" pitchFamily="18" charset="0"/>
                <a:cs typeface="Times New Roman" pitchFamily="18" charset="0"/>
              </a:rPr>
              <a:t>Üniti</a:t>
            </a:r>
            <a:r>
              <a:rPr lang="tr-TR" sz="1600" dirty="0" smtClean="0">
                <a:solidFill>
                  <a:srgbClr val="FFFF00"/>
                </a:solidFill>
                <a:latin typeface="Times New Roman" pitchFamily="18" charset="0"/>
                <a:cs typeface="Times New Roman" pitchFamily="18" charset="0"/>
              </a:rPr>
              <a:t> (</a:t>
            </a:r>
            <a:r>
              <a:rPr lang="tr-TR" sz="1600" dirty="0" err="1" smtClean="0">
                <a:solidFill>
                  <a:srgbClr val="FFFF00"/>
                </a:solidFill>
                <a:latin typeface="Times New Roman" pitchFamily="18" charset="0"/>
                <a:cs typeface="Times New Roman" pitchFamily="18" charset="0"/>
              </a:rPr>
              <a:t>Fagi</a:t>
            </a:r>
            <a:r>
              <a:rPr lang="tr-TR" sz="1600" dirty="0" smtClean="0">
                <a:solidFill>
                  <a:srgbClr val="FFFF00"/>
                </a:solidFill>
                <a:latin typeface="Times New Roman" pitchFamily="18" charset="0"/>
                <a:cs typeface="Times New Roman" pitchFamily="18" charset="0"/>
              </a:rPr>
              <a:t>)</a:t>
            </a:r>
          </a:p>
          <a:p>
            <a:r>
              <a:rPr lang="tr-TR" sz="1600" dirty="0" smtClean="0">
                <a:solidFill>
                  <a:srgbClr val="FFFF00"/>
                </a:solidFill>
                <a:latin typeface="Times New Roman" pitchFamily="18" charset="0"/>
                <a:cs typeface="Times New Roman" pitchFamily="18" charset="0"/>
              </a:rPr>
              <a:t>- 1 adet Evde Bakım aracı			 1 adet Seyyar Röntgen (</a:t>
            </a:r>
            <a:r>
              <a:rPr lang="tr-TR" sz="1600" dirty="0" err="1" smtClean="0">
                <a:solidFill>
                  <a:srgbClr val="FFFF00"/>
                </a:solidFill>
                <a:latin typeface="Times New Roman" pitchFamily="18" charset="0"/>
                <a:cs typeface="Times New Roman" pitchFamily="18" charset="0"/>
              </a:rPr>
              <a:t>Genoray</a:t>
            </a:r>
            <a:r>
              <a:rPr lang="tr-TR" sz="1600" dirty="0" smtClean="0">
                <a:solidFill>
                  <a:srgbClr val="FFFF00"/>
                </a:solidFill>
                <a:latin typeface="Times New Roman" pitchFamily="18" charset="0"/>
                <a:cs typeface="Times New Roman" pitchFamily="18" charset="0"/>
              </a:rPr>
              <a:t>)</a:t>
            </a:r>
          </a:p>
          <a:p>
            <a:r>
              <a:rPr lang="tr-TR" sz="1600" dirty="0" smtClean="0">
                <a:solidFill>
                  <a:srgbClr val="FFFF00"/>
                </a:solidFill>
                <a:latin typeface="Times New Roman" pitchFamily="18" charset="0"/>
                <a:cs typeface="Times New Roman" pitchFamily="18" charset="0"/>
              </a:rPr>
              <a:t>- 1 adet Hizmet aracı (Hizmet alımı)		 1 adet Dijital Röntgen Cihazı	</a:t>
            </a:r>
          </a:p>
          <a:p>
            <a:pPr>
              <a:buFontTx/>
              <a:buChar char="-"/>
            </a:pPr>
            <a:r>
              <a:rPr lang="tr-TR" sz="1600" dirty="0" smtClean="0">
                <a:solidFill>
                  <a:srgbClr val="FFFF00"/>
                </a:solidFill>
                <a:latin typeface="Times New Roman" pitchFamily="18" charset="0"/>
                <a:cs typeface="Times New Roman" pitchFamily="18" charset="0"/>
              </a:rPr>
              <a:t>1 adet Evde Bakım aracı (Hizmet alımı)		 3 adet Fototerapi Cihazı </a:t>
            </a:r>
          </a:p>
          <a:p>
            <a:r>
              <a:rPr lang="tr-TR" sz="1600" dirty="0" smtClean="0">
                <a:solidFill>
                  <a:srgbClr val="FFFF00"/>
                </a:solidFill>
                <a:latin typeface="Times New Roman" pitchFamily="18" charset="0"/>
                <a:cs typeface="Times New Roman" pitchFamily="18" charset="0"/>
              </a:rPr>
              <a:t>-1 adet 250 </a:t>
            </a:r>
            <a:r>
              <a:rPr lang="tr-TR" sz="1600" dirty="0" err="1" smtClean="0">
                <a:solidFill>
                  <a:srgbClr val="FFFF00"/>
                </a:solidFill>
                <a:latin typeface="Times New Roman" pitchFamily="18" charset="0"/>
                <a:cs typeface="Times New Roman" pitchFamily="18" charset="0"/>
              </a:rPr>
              <a:t>kw</a:t>
            </a:r>
            <a:r>
              <a:rPr lang="tr-TR" sz="1600" dirty="0" smtClean="0">
                <a:solidFill>
                  <a:srgbClr val="FFFF00"/>
                </a:solidFill>
                <a:latin typeface="Times New Roman" pitchFamily="18" charset="0"/>
                <a:cs typeface="Times New Roman" pitchFamily="18" charset="0"/>
              </a:rPr>
              <a:t> Jeneratör (Aksa)	       	     	 4 adet Ultrasonografi Cihazı</a:t>
            </a:r>
          </a:p>
          <a:p>
            <a:r>
              <a:rPr lang="tr-TR" sz="1600" dirty="0" smtClean="0">
                <a:solidFill>
                  <a:srgbClr val="FFFF00"/>
                </a:solidFill>
                <a:latin typeface="Times New Roman" pitchFamily="18" charset="0"/>
                <a:cs typeface="Times New Roman" pitchFamily="18" charset="0"/>
              </a:rPr>
              <a:t>-1 adet 190 </a:t>
            </a:r>
            <a:r>
              <a:rPr lang="tr-TR" sz="1600" dirty="0" err="1" smtClean="0">
                <a:solidFill>
                  <a:srgbClr val="FFFF00"/>
                </a:solidFill>
                <a:latin typeface="Times New Roman" pitchFamily="18" charset="0"/>
                <a:cs typeface="Times New Roman" pitchFamily="18" charset="0"/>
              </a:rPr>
              <a:t>kw</a:t>
            </a:r>
            <a:r>
              <a:rPr lang="tr-TR" sz="1600" dirty="0" smtClean="0">
                <a:solidFill>
                  <a:srgbClr val="FFFF00"/>
                </a:solidFill>
                <a:latin typeface="Times New Roman" pitchFamily="18" charset="0"/>
                <a:cs typeface="Times New Roman" pitchFamily="18" charset="0"/>
              </a:rPr>
              <a:t> Jeneratör (</a:t>
            </a:r>
            <a:r>
              <a:rPr lang="tr-TR" sz="1600" dirty="0" err="1" smtClean="0">
                <a:solidFill>
                  <a:srgbClr val="FFFF00"/>
                </a:solidFill>
                <a:latin typeface="Times New Roman" pitchFamily="18" charset="0"/>
                <a:cs typeface="Times New Roman" pitchFamily="18" charset="0"/>
              </a:rPr>
              <a:t>Güçbir</a:t>
            </a:r>
            <a:r>
              <a:rPr lang="tr-TR" sz="1600" dirty="0" smtClean="0">
                <a:solidFill>
                  <a:srgbClr val="FFFF00"/>
                </a:solidFill>
                <a:latin typeface="Times New Roman" pitchFamily="18" charset="0"/>
                <a:cs typeface="Times New Roman" pitchFamily="18" charset="0"/>
              </a:rPr>
              <a:t>)		</a:t>
            </a:r>
          </a:p>
          <a:p>
            <a:r>
              <a:rPr lang="tr-TR" sz="1600" dirty="0" smtClean="0">
                <a:solidFill>
                  <a:srgbClr val="FFFF00"/>
                </a:solidFill>
                <a:latin typeface="Times New Roman" pitchFamily="18" charset="0"/>
                <a:cs typeface="Times New Roman" pitchFamily="18" charset="0"/>
              </a:rPr>
              <a:t>-3 adet Ameliyat Masası  (Bıçakçılar)	     	</a:t>
            </a:r>
          </a:p>
          <a:p>
            <a:r>
              <a:rPr lang="tr-TR" sz="1600" dirty="0" smtClean="0">
                <a:solidFill>
                  <a:srgbClr val="FFFF00"/>
                </a:solidFill>
                <a:latin typeface="Times New Roman" pitchFamily="18" charset="0"/>
                <a:cs typeface="Times New Roman" pitchFamily="18" charset="0"/>
              </a:rPr>
              <a:t>-2 adet </a:t>
            </a:r>
            <a:r>
              <a:rPr lang="tr-TR" sz="1600" dirty="0" err="1" smtClean="0">
                <a:solidFill>
                  <a:srgbClr val="FFFF00"/>
                </a:solidFill>
                <a:latin typeface="Times New Roman" pitchFamily="18" charset="0"/>
                <a:cs typeface="Times New Roman" pitchFamily="18" charset="0"/>
              </a:rPr>
              <a:t>Laporoskopi</a:t>
            </a:r>
            <a:r>
              <a:rPr lang="tr-TR" sz="1600" dirty="0" smtClean="0">
                <a:solidFill>
                  <a:srgbClr val="FFFF00"/>
                </a:solidFill>
                <a:latin typeface="Times New Roman" pitchFamily="18" charset="0"/>
                <a:cs typeface="Times New Roman" pitchFamily="18" charset="0"/>
              </a:rPr>
              <a:t> Cihazı 	</a:t>
            </a:r>
          </a:p>
          <a:p>
            <a:r>
              <a:rPr lang="tr-TR" sz="1600" dirty="0" smtClean="0">
                <a:solidFill>
                  <a:srgbClr val="FFFF00"/>
                </a:solidFill>
                <a:latin typeface="Times New Roman" pitchFamily="18" charset="0"/>
                <a:cs typeface="Times New Roman" pitchFamily="18" charset="0"/>
              </a:rPr>
              <a:t>-1 adet Taş kırma Cihazı (</a:t>
            </a:r>
            <a:r>
              <a:rPr lang="tr-TR" sz="1600" dirty="0" err="1" smtClean="0">
                <a:solidFill>
                  <a:srgbClr val="FFFF00"/>
                </a:solidFill>
                <a:latin typeface="Times New Roman" pitchFamily="18" charset="0"/>
                <a:cs typeface="Times New Roman" pitchFamily="18" charset="0"/>
              </a:rPr>
              <a:t>Elmed</a:t>
            </a:r>
            <a:r>
              <a:rPr lang="tr-TR" sz="1600" dirty="0" smtClean="0">
                <a:solidFill>
                  <a:srgbClr val="FFFF00"/>
                </a:solidFill>
                <a:latin typeface="Times New Roman" pitchFamily="18" charset="0"/>
                <a:cs typeface="Times New Roman" pitchFamily="18" charset="0"/>
              </a:rPr>
              <a:t>)	                   		</a:t>
            </a:r>
          </a:p>
          <a:p>
            <a:r>
              <a:rPr lang="tr-TR" sz="1600" dirty="0" smtClean="0">
                <a:solidFill>
                  <a:srgbClr val="FFFF00"/>
                </a:solidFill>
                <a:latin typeface="Times New Roman" pitchFamily="18" charset="0"/>
                <a:cs typeface="Times New Roman" pitchFamily="18" charset="0"/>
              </a:rPr>
              <a:t>-1 adet Yeni Doğan İşitme (</a:t>
            </a:r>
            <a:r>
              <a:rPr lang="tr-TR" sz="1600" err="1" smtClean="0">
                <a:solidFill>
                  <a:srgbClr val="FFFF00"/>
                </a:solidFill>
                <a:latin typeface="Times New Roman" pitchFamily="18" charset="0"/>
                <a:cs typeface="Times New Roman" pitchFamily="18" charset="0"/>
              </a:rPr>
              <a:t>Gnaotometrıcs</a:t>
            </a:r>
            <a:r>
              <a:rPr lang="tr-TR" sz="1600" smtClean="0">
                <a:solidFill>
                  <a:srgbClr val="FFFF00"/>
                </a:solidFill>
                <a:latin typeface="Times New Roman" pitchFamily="18" charset="0"/>
                <a:cs typeface="Times New Roman" pitchFamily="18" charset="0"/>
              </a:rPr>
              <a:t>)</a:t>
            </a:r>
          </a:p>
          <a:p>
            <a:pPr algn="just"/>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İHTİYAÇ, SORUN VE ÖNERİLER</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Sağlık Tesisimizin mevcut haliyle yetersiz olması, malzeme,ilaç, Tıbbi sarf malzeme depolama alanları, göreve başlayacak olan Hekimlerimizin hasta hareketliliğine bağlı olarak tamamen yetersiz hale geleceği düşünülmektedir.Bu haliyle İlçemize yeni bir Sağlık Tesisi planlanmasına ihtiyaç duyulmaktadır. </a:t>
            </a:r>
          </a:p>
          <a:p>
            <a:endParaRPr lang="tr-TR" sz="1600" dirty="0" smtClean="0">
              <a:solidFill>
                <a:srgbClr val="FFFF00"/>
              </a:solidFill>
              <a:latin typeface="Times New Roman" pitchFamily="18" charset="0"/>
              <a:cs typeface="Times New Roman" pitchFamily="18" charset="0"/>
            </a:endParaRPr>
          </a:p>
          <a:p>
            <a:pPr>
              <a:buFontTx/>
              <a:buChar char="-"/>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1285860"/>
            <a:ext cx="8572560" cy="5786199"/>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Gıda, Tarım ve Hayvancılık İlçe Müdürlüğü </a:t>
            </a:r>
            <a:r>
              <a:rPr lang="tr-TR" sz="1600" dirty="0" err="1" smtClean="0">
                <a:solidFill>
                  <a:srgbClr val="FFFF00"/>
                </a:solidFill>
                <a:latin typeface="Times New Roman" pitchFamily="18" charset="0"/>
                <a:cs typeface="Times New Roman" pitchFamily="18" charset="0"/>
              </a:rPr>
              <a:t>Şaireşref</a:t>
            </a:r>
            <a:r>
              <a:rPr lang="tr-TR" sz="1600" dirty="0" smtClean="0">
                <a:solidFill>
                  <a:srgbClr val="FFFF00"/>
                </a:solidFill>
                <a:latin typeface="Times New Roman" pitchFamily="18" charset="0"/>
                <a:cs typeface="Times New Roman" pitchFamily="18" charset="0"/>
              </a:rPr>
              <a:t> Mah. 79 </a:t>
            </a:r>
            <a:r>
              <a:rPr lang="tr-TR" sz="1600" dirty="0" err="1" smtClean="0">
                <a:solidFill>
                  <a:srgbClr val="FFFF00"/>
                </a:solidFill>
                <a:latin typeface="Times New Roman" pitchFamily="18" charset="0"/>
                <a:cs typeface="Times New Roman" pitchFamily="18" charset="0"/>
              </a:rPr>
              <a:t>Sk</a:t>
            </a:r>
            <a:r>
              <a:rPr lang="tr-TR" sz="1600" dirty="0" smtClean="0">
                <a:solidFill>
                  <a:srgbClr val="FFFF00"/>
                </a:solidFill>
                <a:latin typeface="Times New Roman" pitchFamily="18" charset="0"/>
                <a:cs typeface="Times New Roman" pitchFamily="18" charset="0"/>
              </a:rPr>
              <a:t>. No:90 adresinde hizmet vermekte olup, 1982 yılında hizmete girmiştir. Bitkisel ve hayvansal üretim ile su ürünleri üretiminin geliştirilmesi, tarım sektörünün geliştirilmesine ve tarım politikalarının oluşturulmasına yönelik yapılan araştırmaları, gıda üretimi, güvenliği ve güvenirliği, kırsal kalkınma, toprak, su kaynakları ve </a:t>
            </a:r>
            <a:r>
              <a:rPr lang="tr-TR" sz="1600" dirty="0" err="1" smtClean="0">
                <a:solidFill>
                  <a:srgbClr val="FFFF00"/>
                </a:solidFill>
                <a:latin typeface="Times New Roman" pitchFamily="18" charset="0"/>
                <a:cs typeface="Times New Roman" pitchFamily="18" charset="0"/>
              </a:rPr>
              <a:t>biyo</a:t>
            </a:r>
            <a:r>
              <a:rPr lang="tr-TR" sz="1600" dirty="0" smtClean="0">
                <a:solidFill>
                  <a:srgbClr val="FFFF00"/>
                </a:solidFill>
                <a:latin typeface="Times New Roman" pitchFamily="18" charset="0"/>
                <a:cs typeface="Times New Roman" pitchFamily="18" charset="0"/>
              </a:rPr>
              <a:t> çeşitliliğin korunması, verimli kullanılmasının sağlanması, çiftçinin örgütlenmesi ve bilinçlendirilmesi, tarımsal desteklemelerin etkin bir şekilde yönetilmesi, tarımsal piyasaların düzenlenmesi gibi ana faaliyet konularının gerçekleştirilmesine yönelik çalışmaları; gıda, tarım ve hayvancılığa yönelik belirlenen genel politikaları ve bu sayılanları ilçe düzeyinde uygulamaktır.</a:t>
            </a:r>
          </a:p>
          <a:p>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Tarım ve Orman Müdürlüğünde 1 Müdür Vekili, 5 Veteriner Hekim, 9 Ziraat Mühendisi, 1 Gıda Mühendisi, 3 Mühendis (Tütün Teknolojisi),      6 Tekniker, 7 4/B Sözleşmeli Personel olmak üzere toplam 31 personel görev yapmaktadır.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 SOSYAL VE YARDIMCI </a:t>
            </a:r>
            <a:r>
              <a:rPr lang="tr-TR" sz="1600" b="1" u="sng" smtClean="0">
                <a:solidFill>
                  <a:srgbClr val="FFFF00"/>
                </a:solidFill>
                <a:latin typeface="Times New Roman" pitchFamily="18" charset="0"/>
                <a:cs typeface="Times New Roman" pitchFamily="18" charset="0"/>
              </a:rPr>
              <a:t>TESİSLERİN DURUMU</a:t>
            </a: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Müdürlüğü binamız 811 m2’lik bir alan üzerinde kurulu bulunmakta olup, 11 oda mevcuttur. Müdürlüğümüzün hemen bitişinde bulunan lojman arşiv deposu olarak kullanılmaktadır. 2004 yılında dairemiz tadilattan geçirilmiştir.  </a:t>
            </a:r>
            <a:endParaRPr lang="tr-TR" sz="110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1285860"/>
            <a:ext cx="8572560" cy="3908762"/>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ARAÇ,MAKİNA VE TEÇHİZAT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Müdürlüğümüz hizmetlerini yürütmek için 3 adet kiralık aracımız mevcuttur.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İHTİYAÇ,SORUN VE ÖNERİLER</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Müdürlüğümüzün vatandaşlara daha iyi hizmet verebilmesi için mevcut bina ve sistemi yeterli olmamakla birlikte personel durumu da göz önünde bulundurularak yeni bir bina ve planlamaya ihtiyaç vardır.</a:t>
            </a:r>
          </a:p>
          <a:p>
            <a:pPr algn="just"/>
            <a:r>
              <a:rPr lang="tr-TR" sz="1600" b="1" u="sng" dirty="0" smtClean="0">
                <a:solidFill>
                  <a:srgbClr val="FFFF00"/>
                </a:solidFill>
                <a:latin typeface="Times New Roman" pitchFamily="18" charset="0"/>
                <a:cs typeface="Times New Roman" pitchFamily="18" charset="0"/>
              </a:rPr>
              <a:t> </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642918"/>
            <a:ext cx="7851648" cy="50006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SUNUM</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642910" y="1500174"/>
            <a:ext cx="7429552" cy="5355312"/>
          </a:xfrm>
          <a:prstGeom prst="rect">
            <a:avLst/>
          </a:prstGeom>
          <a:noFill/>
        </p:spPr>
        <p:txBody>
          <a:bodyPr wrap="square" rtlCol="0">
            <a:spAutoFit/>
          </a:bodyPr>
          <a:lstStyle/>
          <a:p>
            <a:pPr>
              <a:buFont typeface="Wingdings" pitchFamily="2" charset="2"/>
              <a:buChar char="q"/>
            </a:pPr>
            <a:endParaRPr lang="tr-TR" dirty="0" smtClean="0">
              <a:solidFill>
                <a:srgbClr val="FFFF00"/>
              </a:solidFill>
            </a:endParaRPr>
          </a:p>
          <a:p>
            <a:pPr>
              <a:buFont typeface="Wingdings" pitchFamily="2" charset="2"/>
              <a:buChar char="q"/>
            </a:pPr>
            <a:r>
              <a:rPr lang="tr-TR" dirty="0" smtClean="0">
                <a:solidFill>
                  <a:srgbClr val="FFFF00"/>
                </a:solidFill>
              </a:rPr>
              <a:t>İLÇEMİZ HAKKINDA</a:t>
            </a:r>
          </a:p>
          <a:p>
            <a:pPr>
              <a:buFont typeface="Wingdings" pitchFamily="2" charset="2"/>
              <a:buChar char="q"/>
            </a:pPr>
            <a:r>
              <a:rPr lang="tr-TR" dirty="0" smtClean="0">
                <a:solidFill>
                  <a:srgbClr val="FFFF00"/>
                </a:solidFill>
              </a:rPr>
              <a:t>KAYMAKAMLIK</a:t>
            </a:r>
          </a:p>
          <a:p>
            <a:pPr>
              <a:buFont typeface="Wingdings" pitchFamily="2" charset="2"/>
              <a:buChar char="q"/>
            </a:pPr>
            <a:r>
              <a:rPr lang="tr-TR" dirty="0" smtClean="0">
                <a:solidFill>
                  <a:srgbClr val="FFFF00"/>
                </a:solidFill>
              </a:rPr>
              <a:t>EĞİTİM</a:t>
            </a:r>
          </a:p>
          <a:p>
            <a:pPr>
              <a:buFont typeface="Wingdings" pitchFamily="2" charset="2"/>
              <a:buChar char="q"/>
            </a:pPr>
            <a:r>
              <a:rPr lang="tr-TR" dirty="0" smtClean="0">
                <a:solidFill>
                  <a:srgbClr val="FFFF00"/>
                </a:solidFill>
              </a:rPr>
              <a:t>SAĞLIK</a:t>
            </a:r>
          </a:p>
          <a:p>
            <a:pPr>
              <a:buFont typeface="Wingdings" pitchFamily="2" charset="2"/>
              <a:buChar char="q"/>
            </a:pPr>
            <a:r>
              <a:rPr lang="tr-TR" dirty="0" smtClean="0">
                <a:solidFill>
                  <a:srgbClr val="FFFF00"/>
                </a:solidFill>
              </a:rPr>
              <a:t>GIDA, TARIM VE HAYVANCILIK</a:t>
            </a:r>
          </a:p>
          <a:p>
            <a:pPr>
              <a:buFont typeface="Wingdings" pitchFamily="2" charset="2"/>
              <a:buChar char="q"/>
            </a:pPr>
            <a:r>
              <a:rPr lang="tr-TR" dirty="0" smtClean="0">
                <a:solidFill>
                  <a:srgbClr val="FFFF00"/>
                </a:solidFill>
              </a:rPr>
              <a:t>EMNİYET VE ASAYİŞ</a:t>
            </a:r>
          </a:p>
          <a:p>
            <a:pPr>
              <a:buFont typeface="Wingdings" pitchFamily="2" charset="2"/>
              <a:buChar char="q"/>
            </a:pPr>
            <a:r>
              <a:rPr lang="tr-TR" dirty="0" smtClean="0">
                <a:solidFill>
                  <a:srgbClr val="FFFF00"/>
                </a:solidFill>
              </a:rPr>
              <a:t>BELEDİYE HİZMETLERİ</a:t>
            </a:r>
          </a:p>
          <a:p>
            <a:pPr>
              <a:buFont typeface="Wingdings" pitchFamily="2" charset="2"/>
              <a:buChar char="q"/>
            </a:pPr>
            <a:r>
              <a:rPr lang="tr-TR" dirty="0" smtClean="0">
                <a:solidFill>
                  <a:srgbClr val="FFFF00"/>
                </a:solidFill>
              </a:rPr>
              <a:t>KÜLTÜR VE TURİZM</a:t>
            </a:r>
          </a:p>
          <a:p>
            <a:pPr>
              <a:buFont typeface="Wingdings" pitchFamily="2" charset="2"/>
              <a:buChar char="q"/>
            </a:pPr>
            <a:r>
              <a:rPr lang="tr-TR" dirty="0" smtClean="0">
                <a:solidFill>
                  <a:srgbClr val="FFFF00"/>
                </a:solidFill>
              </a:rPr>
              <a:t>NÜFUS</a:t>
            </a:r>
          </a:p>
          <a:p>
            <a:pPr>
              <a:buFont typeface="Wingdings" pitchFamily="2" charset="2"/>
              <a:buChar char="q"/>
            </a:pPr>
            <a:r>
              <a:rPr lang="tr-TR" dirty="0" smtClean="0">
                <a:solidFill>
                  <a:srgbClr val="FFFF00"/>
                </a:solidFill>
              </a:rPr>
              <a:t>VERGİ DAİRESİ VE MAL MÜDÜRLÜĞÜ</a:t>
            </a:r>
          </a:p>
          <a:p>
            <a:pPr>
              <a:buFont typeface="Wingdings" pitchFamily="2" charset="2"/>
              <a:buChar char="q"/>
            </a:pPr>
            <a:r>
              <a:rPr lang="tr-TR" dirty="0" smtClean="0">
                <a:solidFill>
                  <a:srgbClr val="FFFF00"/>
                </a:solidFill>
              </a:rPr>
              <a:t>MÜFTÜLÜK </a:t>
            </a:r>
          </a:p>
          <a:p>
            <a:pPr>
              <a:buFont typeface="Wingdings" pitchFamily="2" charset="2"/>
              <a:buChar char="q"/>
            </a:pPr>
            <a:r>
              <a:rPr lang="tr-TR" dirty="0" smtClean="0">
                <a:solidFill>
                  <a:srgbClr val="FFFF00"/>
                </a:solidFill>
              </a:rPr>
              <a:t>ORMAN İŞLETME ŞEFLİĞİ</a:t>
            </a:r>
          </a:p>
          <a:p>
            <a:pPr>
              <a:buFont typeface="Wingdings" pitchFamily="2" charset="2"/>
              <a:buChar char="q"/>
            </a:pPr>
            <a:r>
              <a:rPr lang="tr-TR" dirty="0" smtClean="0">
                <a:solidFill>
                  <a:srgbClr val="FFFF00"/>
                </a:solidFill>
              </a:rPr>
              <a:t>6. JANDARMA KOMANDO EĞİTİM ALAY KOMUTANLIĞI</a:t>
            </a:r>
          </a:p>
          <a:p>
            <a:pPr>
              <a:buFont typeface="Wingdings" pitchFamily="2" charset="2"/>
              <a:buChar char="q"/>
            </a:pPr>
            <a:r>
              <a:rPr lang="tr-TR" dirty="0" smtClean="0">
                <a:solidFill>
                  <a:srgbClr val="FFFF00"/>
                </a:solidFill>
              </a:rPr>
              <a:t>SOSYAL YARDIMLAŞMA VE DAYANIŞMA VAKFI</a:t>
            </a:r>
          </a:p>
          <a:p>
            <a:pPr>
              <a:buFont typeface="Wingdings" pitchFamily="2" charset="2"/>
              <a:buChar char="q"/>
            </a:pPr>
            <a:r>
              <a:rPr lang="tr-TR" dirty="0" smtClean="0">
                <a:solidFill>
                  <a:srgbClr val="FFFF00"/>
                </a:solidFill>
              </a:rPr>
              <a:t>SOSYAL GÜVENLİK MERKEZİ</a:t>
            </a:r>
          </a:p>
          <a:p>
            <a:pPr>
              <a:buFont typeface="Wingdings" pitchFamily="2" charset="2"/>
              <a:buChar char="q"/>
            </a:pPr>
            <a:r>
              <a:rPr lang="tr-TR" dirty="0" smtClean="0">
                <a:solidFill>
                  <a:srgbClr val="FFFF00"/>
                </a:solidFill>
              </a:rPr>
              <a:t>TAPU VE KADASTRO</a:t>
            </a:r>
          </a:p>
          <a:p>
            <a:pPr>
              <a:buFont typeface="Wingdings" pitchFamily="2" charset="2"/>
              <a:buChar char="q"/>
            </a:pPr>
            <a:endParaRPr lang="tr-TR" dirty="0" smtClean="0">
              <a:solidFill>
                <a:srgbClr val="FFFF00"/>
              </a:solidFill>
            </a:endParaRPr>
          </a:p>
          <a:p>
            <a:pPr>
              <a:buFont typeface="Wingdings" pitchFamily="2" charset="2"/>
              <a:buChar char="q"/>
            </a:pPr>
            <a:endParaRPr lang="tr-TR" dirty="0" smtClean="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00034" y="14285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142845" y="500042"/>
            <a:ext cx="8572560" cy="6878806"/>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TARIM VE HAYVANCILIK DESTEKLEMELERİ</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GENÇ ÇİFTÇİ PROJESİ</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2300" dirty="0" smtClean="0">
                <a:solidFill>
                  <a:srgbClr val="FFFF00"/>
                </a:solidFill>
                <a:latin typeface="Times New Roman" pitchFamily="18" charset="0"/>
                <a:cs typeface="Times New Roman" pitchFamily="18" charset="0"/>
              </a:rPr>
              <a:t>Genç Çiftçi Projesi kapsamına ait bilgiler ;</a:t>
            </a: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 </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graphicFrame>
        <p:nvGraphicFramePr>
          <p:cNvPr id="12" name="11 Tablo"/>
          <p:cNvGraphicFramePr>
            <a:graphicFrameLocks noGrp="1"/>
          </p:cNvGraphicFramePr>
          <p:nvPr>
            <p:extLst>
              <p:ext uri="{D42A27DB-BD31-4B8C-83A1-F6EECF244321}">
                <p14:modId xmlns="" xmlns:p14="http://schemas.microsoft.com/office/powerpoint/2010/main" val="3959311617"/>
              </p:ext>
            </p:extLst>
          </p:nvPr>
        </p:nvGraphicFramePr>
        <p:xfrm>
          <a:off x="250000" y="2996952"/>
          <a:ext cx="8715437" cy="3030186"/>
        </p:xfrm>
        <a:graphic>
          <a:graphicData uri="http://schemas.openxmlformats.org/drawingml/2006/table">
            <a:tbl>
              <a:tblPr firstRow="1" bandRow="1">
                <a:tableStyleId>{5C22544A-7EE6-4342-B048-85BDC9FD1C3A}</a:tableStyleId>
              </a:tblPr>
              <a:tblGrid>
                <a:gridCol w="936369"/>
                <a:gridCol w="1296510"/>
                <a:gridCol w="4897931"/>
                <a:gridCol w="1584627"/>
              </a:tblGrid>
              <a:tr h="561306">
                <a:tc>
                  <a:txBody>
                    <a:bodyPr/>
                    <a:lstStyle/>
                    <a:p>
                      <a:r>
                        <a:rPr lang="tr-TR" sz="1800" dirty="0" smtClean="0"/>
                        <a:t>Yıllar</a:t>
                      </a:r>
                      <a:endParaRPr lang="tr-TR" sz="1800" dirty="0"/>
                    </a:p>
                  </a:txBody>
                  <a:tcPr/>
                </a:tc>
                <a:tc>
                  <a:txBody>
                    <a:bodyPr/>
                    <a:lstStyle/>
                    <a:p>
                      <a:r>
                        <a:rPr lang="tr-TR" sz="1800" smtClean="0"/>
                        <a:t>Kişi Sayısı</a:t>
                      </a:r>
                      <a:endParaRPr lang="tr-TR" sz="1800"/>
                    </a:p>
                  </a:txBody>
                  <a:tcPr/>
                </a:tc>
                <a:tc>
                  <a:txBody>
                    <a:bodyPr/>
                    <a:lstStyle/>
                    <a:p>
                      <a:r>
                        <a:rPr lang="tr-TR" sz="1800" dirty="0" smtClean="0"/>
                        <a:t>Hibe</a:t>
                      </a:r>
                      <a:r>
                        <a:rPr lang="tr-TR" sz="1800" baseline="0" dirty="0" smtClean="0"/>
                        <a:t> Konusu</a:t>
                      </a:r>
                      <a:endParaRPr lang="tr-TR" sz="1800" dirty="0"/>
                    </a:p>
                  </a:txBody>
                  <a:tcPr/>
                </a:tc>
                <a:tc>
                  <a:txBody>
                    <a:bodyPr/>
                    <a:lstStyle/>
                    <a:p>
                      <a:r>
                        <a:rPr lang="tr-TR" sz="1800" smtClean="0"/>
                        <a:t>Hibe Tutarı</a:t>
                      </a:r>
                      <a:endParaRPr lang="tr-TR" sz="1800"/>
                    </a:p>
                  </a:txBody>
                  <a:tcPr/>
                </a:tc>
              </a:tr>
              <a:tr h="464319">
                <a:tc>
                  <a:txBody>
                    <a:bodyPr/>
                    <a:lstStyle/>
                    <a:p>
                      <a:r>
                        <a:rPr lang="tr-TR" sz="1800" smtClean="0"/>
                        <a:t>2016</a:t>
                      </a:r>
                      <a:endParaRPr lang="tr-TR" sz="1800"/>
                    </a:p>
                  </a:txBody>
                  <a:tcPr/>
                </a:tc>
                <a:tc>
                  <a:txBody>
                    <a:bodyPr/>
                    <a:lstStyle/>
                    <a:p>
                      <a:r>
                        <a:rPr lang="tr-TR" sz="1800" smtClean="0"/>
                        <a:t>10</a:t>
                      </a:r>
                      <a:endParaRPr lang="tr-TR" sz="1800"/>
                    </a:p>
                  </a:txBody>
                  <a:tcPr/>
                </a:tc>
                <a:tc>
                  <a:txBody>
                    <a:bodyPr/>
                    <a:lstStyle/>
                    <a:p>
                      <a:r>
                        <a:rPr lang="tr-TR" sz="1800" smtClean="0"/>
                        <a:t>2 Büyükbaş, 3 Küçükbaş,</a:t>
                      </a:r>
                      <a:r>
                        <a:rPr lang="tr-TR" sz="1800" baseline="0" smtClean="0"/>
                        <a:t> 2 Tavukçuluk, 2 Seracılık, 1 Zeytin Yet. Hibesi</a:t>
                      </a:r>
                      <a:endParaRPr lang="tr-TR" sz="1800"/>
                    </a:p>
                  </a:txBody>
                  <a:tcPr/>
                </a:tc>
                <a:tc>
                  <a:txBody>
                    <a:bodyPr/>
                    <a:lstStyle/>
                    <a:p>
                      <a:r>
                        <a:rPr lang="tr-TR" sz="1800" smtClean="0"/>
                        <a:t>300.000</a:t>
                      </a:r>
                      <a:endParaRPr lang="tr-TR" sz="1800"/>
                    </a:p>
                  </a:txBody>
                  <a:tcPr/>
                </a:tc>
              </a:tr>
              <a:tr h="701633">
                <a:tc>
                  <a:txBody>
                    <a:bodyPr/>
                    <a:lstStyle/>
                    <a:p>
                      <a:r>
                        <a:rPr lang="tr-TR" sz="1800" smtClean="0"/>
                        <a:t>2017</a:t>
                      </a:r>
                      <a:endParaRPr lang="tr-TR" sz="1800"/>
                    </a:p>
                  </a:txBody>
                  <a:tcPr/>
                </a:tc>
                <a:tc>
                  <a:txBody>
                    <a:bodyPr/>
                    <a:lstStyle/>
                    <a:p>
                      <a:r>
                        <a:rPr lang="tr-TR" sz="1800" smtClean="0"/>
                        <a:t>7</a:t>
                      </a:r>
                      <a:endParaRPr lang="tr-TR"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smtClean="0"/>
                        <a:t>2 Büyükbaş, 1 Küçükbaş,</a:t>
                      </a:r>
                      <a:r>
                        <a:rPr lang="tr-TR" sz="1800" baseline="0" smtClean="0"/>
                        <a:t> 1 Tavukçuluk, 3 Seracılık Hibesi</a:t>
                      </a:r>
                      <a:endParaRPr lang="tr-TR" sz="1800" smtClean="0"/>
                    </a:p>
                    <a:p>
                      <a:endParaRPr lang="tr-TR" sz="1800"/>
                    </a:p>
                  </a:txBody>
                  <a:tcPr/>
                </a:tc>
                <a:tc>
                  <a:txBody>
                    <a:bodyPr/>
                    <a:lstStyle/>
                    <a:p>
                      <a:r>
                        <a:rPr lang="tr-TR" sz="1800" smtClean="0"/>
                        <a:t>210.000</a:t>
                      </a:r>
                      <a:endParaRPr lang="tr-TR" sz="1800"/>
                    </a:p>
                  </a:txBody>
                  <a:tcPr/>
                </a:tc>
              </a:tr>
              <a:tr h="701633">
                <a:tc>
                  <a:txBody>
                    <a:bodyPr/>
                    <a:lstStyle/>
                    <a:p>
                      <a:r>
                        <a:rPr lang="tr-TR" sz="1800" smtClean="0"/>
                        <a:t>2018</a:t>
                      </a:r>
                      <a:endParaRPr lang="tr-TR" sz="1800"/>
                    </a:p>
                  </a:txBody>
                  <a:tcPr/>
                </a:tc>
                <a:tc>
                  <a:txBody>
                    <a:bodyPr/>
                    <a:lstStyle/>
                    <a:p>
                      <a:r>
                        <a:rPr lang="tr-TR" sz="1800" smtClean="0"/>
                        <a:t>10</a:t>
                      </a:r>
                      <a:endParaRPr lang="tr-TR"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smtClean="0"/>
                        <a:t>2 Büyükbaş, 2 Küçükbaş,</a:t>
                      </a:r>
                      <a:r>
                        <a:rPr lang="tr-TR" sz="1800" baseline="0" smtClean="0"/>
                        <a:t> 1 Arıcılık, 5 Seracılık Hibesi</a:t>
                      </a:r>
                      <a:endParaRPr lang="tr-TR" sz="1800" smtClean="0"/>
                    </a:p>
                    <a:p>
                      <a:endParaRPr lang="tr-TR" sz="1800"/>
                    </a:p>
                  </a:txBody>
                  <a:tcPr/>
                </a:tc>
                <a:tc>
                  <a:txBody>
                    <a:bodyPr/>
                    <a:lstStyle/>
                    <a:p>
                      <a:r>
                        <a:rPr lang="tr-TR" sz="1800" dirty="0" smtClean="0"/>
                        <a:t>300.000</a:t>
                      </a:r>
                      <a:endParaRPr lang="tr-TR" sz="1800" dirty="0"/>
                    </a:p>
                  </a:txBody>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1142984"/>
            <a:ext cx="8572560" cy="7509748"/>
          </a:xfrm>
          <a:prstGeom prst="rect">
            <a:avLst/>
          </a:prstGeom>
          <a:noFill/>
        </p:spPr>
        <p:txBody>
          <a:bodyPr wrap="square" rtlCol="0">
            <a:spAutoFit/>
          </a:bodyPr>
          <a:lstStyle/>
          <a:p>
            <a:pPr algn="ctr"/>
            <a:r>
              <a:rPr lang="tr-TR" sz="1600" b="1" u="sng" smtClean="0">
                <a:solidFill>
                  <a:srgbClr val="FFFF00"/>
                </a:solidFill>
                <a:latin typeface="Times New Roman" pitchFamily="18" charset="0"/>
                <a:cs typeface="Times New Roman" pitchFamily="18" charset="0"/>
              </a:rPr>
              <a:t>DİĞER BİLGİLER</a:t>
            </a:r>
            <a:endParaRPr lang="tr-TR" sz="1600" b="1" u="sng" dirty="0"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buFont typeface="Wingdings" pitchFamily="2" charset="2"/>
              <a:buChar char="q"/>
            </a:pPr>
            <a:r>
              <a:rPr lang="tr-TR" sz="1600" smtClean="0">
                <a:solidFill>
                  <a:srgbClr val="FFFF00"/>
                </a:solidFill>
                <a:latin typeface="Times New Roman" pitchFamily="18" charset="0"/>
                <a:cs typeface="Times New Roman" pitchFamily="18" charset="0"/>
              </a:rPr>
              <a:t>İlçemiz  Manisa İlinde arazi büyüklüğü bakımından 12. sırada yer almaktadır.</a:t>
            </a:r>
          </a:p>
          <a:p>
            <a:pPr>
              <a:buFont typeface="Wingdings" pitchFamily="2" charset="2"/>
              <a:buChar char="q"/>
            </a:pPr>
            <a:r>
              <a:rPr lang="tr-TR" sz="1600" smtClean="0">
                <a:solidFill>
                  <a:srgbClr val="FFFF00"/>
                </a:solidFill>
                <a:latin typeface="Times New Roman" pitchFamily="18" charset="0"/>
                <a:cs typeface="Times New Roman" pitchFamily="18" charset="0"/>
              </a:rPr>
              <a:t> İlçemizde; sulu tarım oranı %66’ dır. Tarıma elverişli alanların %54’ ü Meyve (Zeytin), %14’ ü Sebze ve %32’ si tarla olarak kullanılmaktadır.</a:t>
            </a:r>
          </a:p>
          <a:p>
            <a:pPr>
              <a:buFont typeface="Wingdings" pitchFamily="2" charset="2"/>
              <a:buChar char="q"/>
            </a:pPr>
            <a:r>
              <a:rPr lang="tr-TR" sz="1600" smtClean="0">
                <a:solidFill>
                  <a:srgbClr val="FFFF00"/>
                </a:solidFill>
                <a:latin typeface="Times New Roman" pitchFamily="18" charset="0"/>
                <a:cs typeface="Times New Roman" pitchFamily="18" charset="0"/>
              </a:rPr>
              <a:t>İlçemizde 2018 yılı içerisinde ekilen bazı ürünlerden; </a:t>
            </a:r>
          </a:p>
          <a:p>
            <a:r>
              <a:rPr lang="tr-TR" sz="1600" smtClean="0">
                <a:solidFill>
                  <a:srgbClr val="FFFF00"/>
                </a:solidFill>
                <a:latin typeface="Times New Roman" pitchFamily="18" charset="0"/>
                <a:cs typeface="Times New Roman" pitchFamily="18" charset="0"/>
              </a:rPr>
              <a:t>-Zeytin : 114.000 (da) ekim alanında toplam 68.400 ton,</a:t>
            </a:r>
          </a:p>
          <a:p>
            <a:r>
              <a:rPr lang="tr-TR" sz="1600" smtClean="0">
                <a:solidFill>
                  <a:srgbClr val="FFFF00"/>
                </a:solidFill>
                <a:latin typeface="Times New Roman" pitchFamily="18" charset="0"/>
                <a:cs typeface="Times New Roman" pitchFamily="18" charset="0"/>
              </a:rPr>
              <a:t>-Kavun: 12459 (da) ekim alanında toplam 37.377 ton,</a:t>
            </a:r>
          </a:p>
          <a:p>
            <a:r>
              <a:rPr lang="tr-TR" sz="1600" smtClean="0">
                <a:solidFill>
                  <a:srgbClr val="FFFF00"/>
                </a:solidFill>
                <a:latin typeface="Times New Roman" pitchFamily="18" charset="0"/>
                <a:cs typeface="Times New Roman" pitchFamily="18" charset="0"/>
              </a:rPr>
              <a:t>-Mısır   : 26244 (da) ekim alanında toplam 41.990 ton,</a:t>
            </a:r>
          </a:p>
          <a:p>
            <a:r>
              <a:rPr lang="tr-TR" sz="1600" smtClean="0">
                <a:solidFill>
                  <a:srgbClr val="FFFF00"/>
                </a:solidFill>
                <a:latin typeface="Times New Roman" pitchFamily="18" charset="0"/>
                <a:cs typeface="Times New Roman" pitchFamily="18" charset="0"/>
              </a:rPr>
              <a:t>-Tütün  : 9.100 (da) ekim alanında toplam 728 ton</a:t>
            </a:r>
          </a:p>
          <a:p>
            <a:r>
              <a:rPr lang="tr-TR" sz="1600" smtClean="0">
                <a:solidFill>
                  <a:srgbClr val="FFFF00"/>
                </a:solidFill>
                <a:latin typeface="Times New Roman" pitchFamily="18" charset="0"/>
                <a:cs typeface="Times New Roman" pitchFamily="18" charset="0"/>
              </a:rPr>
              <a:t>-Domates: 9500 (da) ekim alanında toplam 73.000 ton</a:t>
            </a:r>
          </a:p>
          <a:p>
            <a:r>
              <a:rPr lang="tr-TR" sz="1600" smtClean="0">
                <a:solidFill>
                  <a:srgbClr val="FFFF00"/>
                </a:solidFill>
                <a:latin typeface="Times New Roman" pitchFamily="18" charset="0"/>
                <a:cs typeface="Times New Roman" pitchFamily="18" charset="0"/>
              </a:rPr>
              <a:t>-Buğday: 12.621 (da) ekim alanında toplam 5.679 ton üretim yapılmaktadır.</a:t>
            </a:r>
          </a:p>
          <a:p>
            <a:pPr>
              <a:buFont typeface="Wingdings" pitchFamily="2" charset="2"/>
              <a:buChar char="q"/>
            </a:pPr>
            <a:endParaRPr lang="tr-TR" sz="1600" smtClean="0">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 </a:t>
            </a: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graphicFrame>
        <p:nvGraphicFramePr>
          <p:cNvPr id="9" name="8 Tablo"/>
          <p:cNvGraphicFramePr>
            <a:graphicFrameLocks noGrp="1"/>
          </p:cNvGraphicFramePr>
          <p:nvPr/>
        </p:nvGraphicFramePr>
        <p:xfrm>
          <a:off x="500036" y="1571612"/>
          <a:ext cx="8143931" cy="2644364"/>
        </p:xfrm>
        <a:graphic>
          <a:graphicData uri="http://schemas.openxmlformats.org/drawingml/2006/table">
            <a:tbl>
              <a:tblPr firstRow="1" bandRow="1">
                <a:tableStyleId>{5C22544A-7EE6-4342-B048-85BDC9FD1C3A}</a:tableStyleId>
              </a:tblPr>
              <a:tblGrid>
                <a:gridCol w="3053996"/>
                <a:gridCol w="2375291"/>
                <a:gridCol w="2714644"/>
              </a:tblGrid>
              <a:tr h="365528">
                <a:tc gridSpan="3">
                  <a:txBody>
                    <a:bodyPr/>
                    <a:lstStyle/>
                    <a:p>
                      <a:pPr algn="ctr"/>
                      <a:r>
                        <a:rPr lang="tr-TR" smtClean="0">
                          <a:solidFill>
                            <a:srgbClr val="FFFF00"/>
                          </a:solidFill>
                        </a:rPr>
                        <a:t>ARAZİ YAPISI</a:t>
                      </a:r>
                      <a:endParaRPr lang="tr-TR">
                        <a:solidFill>
                          <a:srgbClr val="FFFF00"/>
                        </a:solidFill>
                      </a:endParaRPr>
                    </a:p>
                  </a:txBody>
                  <a:tcPr/>
                </a:tc>
                <a:tc hMerge="1">
                  <a:txBody>
                    <a:bodyPr/>
                    <a:lstStyle/>
                    <a:p>
                      <a:endParaRPr lang="tr-TR"/>
                    </a:p>
                  </a:txBody>
                  <a:tcPr/>
                </a:tc>
                <a:tc hMerge="1">
                  <a:txBody>
                    <a:bodyPr/>
                    <a:lstStyle/>
                    <a:p>
                      <a:endParaRPr lang="tr-TR"/>
                    </a:p>
                  </a:txBody>
                  <a:tcPr/>
                </a:tc>
              </a:tr>
              <a:tr h="365528">
                <a:tc>
                  <a:txBody>
                    <a:bodyPr/>
                    <a:lstStyle/>
                    <a:p>
                      <a:r>
                        <a:rPr lang="tr-TR" smtClean="0"/>
                        <a:t>Cinsi</a:t>
                      </a:r>
                      <a:endParaRPr lang="tr-TR"/>
                    </a:p>
                  </a:txBody>
                  <a:tcPr/>
                </a:tc>
                <a:tc>
                  <a:txBody>
                    <a:bodyPr/>
                    <a:lstStyle/>
                    <a:p>
                      <a:r>
                        <a:rPr lang="tr-TR" smtClean="0"/>
                        <a:t>Miktarı</a:t>
                      </a:r>
                      <a:endParaRPr lang="tr-TR"/>
                    </a:p>
                  </a:txBody>
                  <a:tcPr/>
                </a:tc>
                <a:tc>
                  <a:txBody>
                    <a:bodyPr/>
                    <a:lstStyle/>
                    <a:p>
                      <a:r>
                        <a:rPr lang="tr-TR" smtClean="0"/>
                        <a:t>Oranı %</a:t>
                      </a:r>
                    </a:p>
                  </a:txBody>
                  <a:tcPr/>
                </a:tc>
              </a:tr>
              <a:tr h="407782">
                <a:tc>
                  <a:txBody>
                    <a:bodyPr/>
                    <a:lstStyle/>
                    <a:p>
                      <a:r>
                        <a:rPr lang="tr-TR" smtClean="0"/>
                        <a:t>Tarıma Elverişli Alan</a:t>
                      </a:r>
                      <a:endParaRPr lang="tr-TR"/>
                    </a:p>
                  </a:txBody>
                  <a:tcPr/>
                </a:tc>
                <a:tc>
                  <a:txBody>
                    <a:bodyPr/>
                    <a:lstStyle/>
                    <a:p>
                      <a:r>
                        <a:rPr lang="tr-TR" smtClean="0"/>
                        <a:t>214.875 (da)</a:t>
                      </a:r>
                      <a:endParaRPr lang="tr-TR"/>
                    </a:p>
                  </a:txBody>
                  <a:tcPr/>
                </a:tc>
                <a:tc>
                  <a:txBody>
                    <a:bodyPr/>
                    <a:lstStyle/>
                    <a:p>
                      <a:r>
                        <a:rPr lang="tr-TR" smtClean="0"/>
                        <a:t>%39</a:t>
                      </a:r>
                      <a:endParaRPr lang="tr-TR"/>
                    </a:p>
                  </a:txBody>
                  <a:tcPr/>
                </a:tc>
              </a:tr>
              <a:tr h="365528">
                <a:tc>
                  <a:txBody>
                    <a:bodyPr/>
                    <a:lstStyle/>
                    <a:p>
                      <a:r>
                        <a:rPr lang="tr-TR" smtClean="0"/>
                        <a:t>Ormanlık</a:t>
                      </a:r>
                      <a:r>
                        <a:rPr lang="tr-TR" baseline="0" smtClean="0"/>
                        <a:t> Alan</a:t>
                      </a:r>
                      <a:endParaRPr lang="tr-TR"/>
                    </a:p>
                  </a:txBody>
                  <a:tcPr/>
                </a:tc>
                <a:tc>
                  <a:txBody>
                    <a:bodyPr/>
                    <a:lstStyle/>
                    <a:p>
                      <a:r>
                        <a:rPr lang="tr-TR" smtClean="0"/>
                        <a:t>250.046</a:t>
                      </a:r>
                      <a:r>
                        <a:rPr lang="tr-TR" baseline="0" smtClean="0"/>
                        <a:t> (da)</a:t>
                      </a:r>
                      <a:endParaRPr lang="tr-TR"/>
                    </a:p>
                  </a:txBody>
                  <a:tcPr/>
                </a:tc>
                <a:tc>
                  <a:txBody>
                    <a:bodyPr/>
                    <a:lstStyle/>
                    <a:p>
                      <a:r>
                        <a:rPr lang="tr-TR" smtClean="0"/>
                        <a:t>%46</a:t>
                      </a:r>
                      <a:endParaRPr lang="tr-TR"/>
                    </a:p>
                  </a:txBody>
                  <a:tcPr/>
                </a:tc>
              </a:tr>
              <a:tr h="407782">
                <a:tc>
                  <a:txBody>
                    <a:bodyPr/>
                    <a:lstStyle/>
                    <a:p>
                      <a:r>
                        <a:rPr lang="tr-TR" smtClean="0"/>
                        <a:t>Çayır</a:t>
                      </a:r>
                      <a:r>
                        <a:rPr lang="tr-TR" baseline="0" smtClean="0"/>
                        <a:t> ve Mera Alanı</a:t>
                      </a:r>
                      <a:endParaRPr lang="tr-TR"/>
                    </a:p>
                  </a:txBody>
                  <a:tcPr/>
                </a:tc>
                <a:tc>
                  <a:txBody>
                    <a:bodyPr/>
                    <a:lstStyle/>
                    <a:p>
                      <a:r>
                        <a:rPr lang="tr-TR" smtClean="0"/>
                        <a:t>9.360</a:t>
                      </a:r>
                      <a:endParaRPr lang="tr-TR"/>
                    </a:p>
                  </a:txBody>
                  <a:tcPr/>
                </a:tc>
                <a:tc>
                  <a:txBody>
                    <a:bodyPr/>
                    <a:lstStyle/>
                    <a:p>
                      <a:r>
                        <a:rPr lang="tr-TR" smtClean="0"/>
                        <a:t>%2</a:t>
                      </a:r>
                      <a:endParaRPr lang="tr-TR"/>
                    </a:p>
                  </a:txBody>
                  <a:tcPr/>
                </a:tc>
              </a:tr>
              <a:tr h="365528">
                <a:tc>
                  <a:txBody>
                    <a:bodyPr/>
                    <a:lstStyle/>
                    <a:p>
                      <a:r>
                        <a:rPr lang="tr-TR" smtClean="0"/>
                        <a:t>Tarım Dışı Alan</a:t>
                      </a:r>
                      <a:endParaRPr lang="tr-TR"/>
                    </a:p>
                  </a:txBody>
                  <a:tcPr/>
                </a:tc>
                <a:tc>
                  <a:txBody>
                    <a:bodyPr/>
                    <a:lstStyle/>
                    <a:p>
                      <a:r>
                        <a:rPr lang="tr-TR" smtClean="0"/>
                        <a:t>68.719</a:t>
                      </a:r>
                      <a:endParaRPr lang="tr-TR"/>
                    </a:p>
                  </a:txBody>
                  <a:tcPr/>
                </a:tc>
                <a:tc>
                  <a:txBody>
                    <a:bodyPr/>
                    <a:lstStyle/>
                    <a:p>
                      <a:r>
                        <a:rPr lang="tr-TR" smtClean="0"/>
                        <a:t>%13</a:t>
                      </a:r>
                      <a:endParaRPr lang="tr-TR"/>
                    </a:p>
                  </a:txBody>
                  <a:tcPr/>
                </a:tc>
              </a:tr>
              <a:tr h="365528">
                <a:tc>
                  <a:txBody>
                    <a:bodyPr/>
                    <a:lstStyle/>
                    <a:p>
                      <a:r>
                        <a:rPr lang="tr-TR" smtClean="0"/>
                        <a:t>Toplam</a:t>
                      </a:r>
                      <a:endParaRPr lang="tr-TR"/>
                    </a:p>
                  </a:txBody>
                  <a:tcPr/>
                </a:tc>
                <a:tc>
                  <a:txBody>
                    <a:bodyPr/>
                    <a:lstStyle/>
                    <a:p>
                      <a:r>
                        <a:rPr lang="tr-TR" smtClean="0"/>
                        <a:t>543.000</a:t>
                      </a:r>
                      <a:endParaRPr lang="tr-TR"/>
                    </a:p>
                  </a:txBody>
                  <a:tcPr/>
                </a:tc>
                <a:tc>
                  <a:txBody>
                    <a:bodyPr/>
                    <a:lstStyle/>
                    <a:p>
                      <a:r>
                        <a:rPr lang="tr-TR" smtClean="0"/>
                        <a:t>%100</a:t>
                      </a:r>
                      <a:endParaRPr lang="tr-TR"/>
                    </a:p>
                  </a:txBody>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22413" y="857232"/>
            <a:ext cx="8572560" cy="4355038"/>
          </a:xfrm>
          <a:prstGeom prst="rect">
            <a:avLst/>
          </a:prstGeom>
          <a:noFill/>
        </p:spPr>
        <p:txBody>
          <a:bodyPr wrap="square" rtlCol="0">
            <a:spAutoFit/>
          </a:bodyPr>
          <a:lstStyle/>
          <a:p>
            <a:pPr algn="ctr"/>
            <a:r>
              <a:rPr lang="tr-TR" sz="2300" b="1" u="sng" dirty="0" smtClean="0">
                <a:solidFill>
                  <a:srgbClr val="FFFF00"/>
                </a:solidFill>
                <a:latin typeface="Times New Roman" pitchFamily="18" charset="0"/>
                <a:cs typeface="Times New Roman" pitchFamily="18" charset="0"/>
              </a:rPr>
              <a:t>ORGANİK TARIM</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2300" dirty="0" smtClean="0">
                <a:solidFill>
                  <a:srgbClr val="FFFF00"/>
                </a:solidFill>
                <a:latin typeface="Times New Roman" pitchFamily="18" charset="0"/>
                <a:cs typeface="Times New Roman" pitchFamily="18" charset="0"/>
              </a:rPr>
              <a:t>2017 yılı içerisinde İlçemizde toplam 1617  dekar alan üzerinde 34 çiftçi organik tarım yapmakta olup; bu alanların 1605 dekarlık kısmında zeytin, 12 dekarlık kısmında ise ceviz ekilidir.</a:t>
            </a:r>
          </a:p>
          <a:p>
            <a:pPr algn="just"/>
            <a:endParaRPr lang="tr-TR" sz="1600" b="1" dirty="0" smtClean="0">
              <a:solidFill>
                <a:srgbClr val="FFFF00"/>
              </a:solidFill>
              <a:latin typeface="Times New Roman" pitchFamily="18" charset="0"/>
              <a:cs typeface="Times New Roman" pitchFamily="18" charset="0"/>
            </a:endParaRPr>
          </a:p>
          <a:p>
            <a:pPr algn="ctr"/>
            <a:r>
              <a:rPr lang="tr-TR" sz="2300" b="1" u="sng" dirty="0" smtClean="0">
                <a:solidFill>
                  <a:srgbClr val="FFFF00"/>
                </a:solidFill>
                <a:latin typeface="Times New Roman" pitchFamily="18" charset="0"/>
                <a:cs typeface="Times New Roman" pitchFamily="18" charset="0"/>
              </a:rPr>
              <a:t>İLÇEMİZDE HAYVANSAL VARLIKLAR</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 </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graphicFrame>
        <p:nvGraphicFramePr>
          <p:cNvPr id="10" name="9 Tablo"/>
          <p:cNvGraphicFramePr>
            <a:graphicFrameLocks noGrp="1"/>
          </p:cNvGraphicFramePr>
          <p:nvPr>
            <p:extLst>
              <p:ext uri="{D42A27DB-BD31-4B8C-83A1-F6EECF244321}">
                <p14:modId xmlns="" xmlns:p14="http://schemas.microsoft.com/office/powerpoint/2010/main" val="754850562"/>
              </p:ext>
            </p:extLst>
          </p:nvPr>
        </p:nvGraphicFramePr>
        <p:xfrm>
          <a:off x="488615" y="3459829"/>
          <a:ext cx="8393584" cy="3439160"/>
        </p:xfrm>
        <a:graphic>
          <a:graphicData uri="http://schemas.openxmlformats.org/drawingml/2006/table">
            <a:tbl>
              <a:tblPr firstRow="1" bandRow="1">
                <a:tableStyleId>{5C22544A-7EE6-4342-B048-85BDC9FD1C3A}</a:tableStyleId>
              </a:tblPr>
              <a:tblGrid>
                <a:gridCol w="873252"/>
                <a:gridCol w="1465961"/>
                <a:gridCol w="1660574"/>
                <a:gridCol w="1643074"/>
                <a:gridCol w="2750723"/>
              </a:tblGrid>
              <a:tr h="370840">
                <a:tc>
                  <a:txBody>
                    <a:bodyPr/>
                    <a:lstStyle/>
                    <a:p>
                      <a:r>
                        <a:rPr lang="tr-TR" dirty="0" smtClean="0"/>
                        <a:t>YIL</a:t>
                      </a:r>
                      <a:endParaRPr lang="tr-TR" dirty="0"/>
                    </a:p>
                  </a:txBody>
                  <a:tcPr>
                    <a:lnR w="12700" cap="flat" cmpd="sng" algn="ctr">
                      <a:solidFill>
                        <a:schemeClr val="tx1"/>
                      </a:solidFill>
                      <a:prstDash val="solid"/>
                      <a:round/>
                      <a:headEnd type="none" w="med" len="med"/>
                      <a:tailEnd type="none" w="med" len="med"/>
                    </a:lnR>
                  </a:tcPr>
                </a:tc>
                <a:tc>
                  <a:txBody>
                    <a:bodyPr/>
                    <a:lstStyle/>
                    <a:p>
                      <a:r>
                        <a:rPr lang="tr-TR" dirty="0" smtClean="0"/>
                        <a:t>BÜYÜKBAŞ</a:t>
                      </a:r>
                      <a:endParaRPr lang="tr-TR" dirty="0"/>
                    </a:p>
                  </a:txBody>
                  <a:tcPr>
                    <a:lnL w="12700" cap="flat" cmpd="sng" algn="ctr">
                      <a:solidFill>
                        <a:schemeClr val="tx1"/>
                      </a:solidFill>
                      <a:prstDash val="solid"/>
                      <a:round/>
                      <a:headEnd type="none" w="med" len="med"/>
                      <a:tailEnd type="none" w="med" len="med"/>
                    </a:lnL>
                  </a:tcPr>
                </a:tc>
                <a:tc>
                  <a:txBody>
                    <a:bodyPr/>
                    <a:lstStyle/>
                    <a:p>
                      <a:r>
                        <a:rPr lang="tr-TR" smtClean="0"/>
                        <a:t>KÜÇÜKBAŞ</a:t>
                      </a:r>
                      <a:endParaRPr lang="tr-TR"/>
                    </a:p>
                  </a:txBody>
                  <a:tcPr/>
                </a:tc>
                <a:tc>
                  <a:txBody>
                    <a:bodyPr/>
                    <a:lstStyle/>
                    <a:p>
                      <a:r>
                        <a:rPr lang="tr-TR" smtClean="0"/>
                        <a:t>KANATLI</a:t>
                      </a:r>
                      <a:endParaRPr lang="tr-TR"/>
                    </a:p>
                  </a:txBody>
                  <a:tcPr/>
                </a:tc>
                <a:tc>
                  <a:txBody>
                    <a:bodyPr/>
                    <a:lstStyle/>
                    <a:p>
                      <a:r>
                        <a:rPr lang="tr-TR" smtClean="0"/>
                        <a:t>ARI</a:t>
                      </a:r>
                      <a:r>
                        <a:rPr lang="tr-TR" baseline="0" smtClean="0"/>
                        <a:t> SAYISI (Kovan/Bal)</a:t>
                      </a:r>
                      <a:endParaRPr lang="tr-TR"/>
                    </a:p>
                  </a:txBody>
                  <a:tcPr/>
                </a:tc>
              </a:tr>
              <a:tr h="370840">
                <a:tc>
                  <a:txBody>
                    <a:bodyPr/>
                    <a:lstStyle/>
                    <a:p>
                      <a:r>
                        <a:rPr lang="tr-TR" smtClean="0"/>
                        <a:t>2015</a:t>
                      </a:r>
                      <a:endParaRPr lang="tr-TR"/>
                    </a:p>
                  </a:txBody>
                  <a:tcPr>
                    <a:lnR w="12700" cap="flat" cmpd="sng" algn="ctr">
                      <a:solidFill>
                        <a:schemeClr val="tx1"/>
                      </a:solidFill>
                      <a:prstDash val="solid"/>
                      <a:round/>
                      <a:headEnd type="none" w="med" len="med"/>
                      <a:tailEnd type="none" w="med" len="med"/>
                    </a:lnR>
                  </a:tcPr>
                </a:tc>
                <a:tc>
                  <a:txBody>
                    <a:bodyPr/>
                    <a:lstStyle/>
                    <a:p>
                      <a:r>
                        <a:rPr lang="tr-TR" smtClean="0"/>
                        <a:t>5095</a:t>
                      </a:r>
                      <a:endParaRPr lang="tr-TR"/>
                    </a:p>
                  </a:txBody>
                  <a:tcPr>
                    <a:lnL w="12700" cap="flat" cmpd="sng" algn="ctr">
                      <a:solidFill>
                        <a:schemeClr val="tx1"/>
                      </a:solidFill>
                      <a:prstDash val="solid"/>
                      <a:round/>
                      <a:headEnd type="none" w="med" len="med"/>
                      <a:tailEnd type="none" w="med" len="med"/>
                    </a:lnL>
                  </a:tcPr>
                </a:tc>
                <a:tc>
                  <a:txBody>
                    <a:bodyPr/>
                    <a:lstStyle/>
                    <a:p>
                      <a:r>
                        <a:rPr lang="tr-TR" smtClean="0"/>
                        <a:t>51225</a:t>
                      </a:r>
                      <a:endParaRPr lang="tr-TR"/>
                    </a:p>
                  </a:txBody>
                  <a:tcPr/>
                </a:tc>
                <a:tc>
                  <a:txBody>
                    <a:bodyPr/>
                    <a:lstStyle/>
                    <a:p>
                      <a:r>
                        <a:rPr lang="tr-TR" smtClean="0"/>
                        <a:t>875.372</a:t>
                      </a:r>
                      <a:endParaRPr lang="tr-TR"/>
                    </a:p>
                  </a:txBody>
                  <a:tcPr/>
                </a:tc>
                <a:tc>
                  <a:txBody>
                    <a:bodyPr/>
                    <a:lstStyle/>
                    <a:p>
                      <a:r>
                        <a:rPr lang="tr-TR" smtClean="0"/>
                        <a:t>1047/12.564 kg</a:t>
                      </a:r>
                      <a:endParaRPr lang="tr-TR"/>
                    </a:p>
                  </a:txBody>
                  <a:tcPr/>
                </a:tc>
              </a:tr>
              <a:tr h="370840">
                <a:tc>
                  <a:txBody>
                    <a:bodyPr/>
                    <a:lstStyle/>
                    <a:p>
                      <a:r>
                        <a:rPr lang="tr-TR" smtClean="0"/>
                        <a:t>2016</a:t>
                      </a:r>
                      <a:endParaRPr lang="tr-TR"/>
                    </a:p>
                  </a:txBody>
                  <a:tcPr>
                    <a:lnR w="12700" cap="flat" cmpd="sng" algn="ctr">
                      <a:solidFill>
                        <a:schemeClr val="tx1"/>
                      </a:solidFill>
                      <a:prstDash val="solid"/>
                      <a:round/>
                      <a:headEnd type="none" w="med" len="med"/>
                      <a:tailEnd type="none" w="med" len="med"/>
                    </a:lnR>
                  </a:tcPr>
                </a:tc>
                <a:tc>
                  <a:txBody>
                    <a:bodyPr/>
                    <a:lstStyle/>
                    <a:p>
                      <a:r>
                        <a:rPr lang="tr-TR" smtClean="0"/>
                        <a:t>4262</a:t>
                      </a:r>
                      <a:endParaRPr lang="tr-TR"/>
                    </a:p>
                  </a:txBody>
                  <a:tcPr>
                    <a:lnL w="12700" cap="flat" cmpd="sng" algn="ctr">
                      <a:solidFill>
                        <a:schemeClr val="tx1"/>
                      </a:solidFill>
                      <a:prstDash val="solid"/>
                      <a:round/>
                      <a:headEnd type="none" w="med" len="med"/>
                      <a:tailEnd type="none" w="med" len="med"/>
                    </a:lnL>
                  </a:tcPr>
                </a:tc>
                <a:tc>
                  <a:txBody>
                    <a:bodyPr/>
                    <a:lstStyle/>
                    <a:p>
                      <a:r>
                        <a:rPr lang="tr-TR" smtClean="0"/>
                        <a:t>53145</a:t>
                      </a:r>
                      <a:endParaRPr lang="tr-TR"/>
                    </a:p>
                  </a:txBody>
                  <a:tcPr/>
                </a:tc>
                <a:tc>
                  <a:txBody>
                    <a:bodyPr/>
                    <a:lstStyle/>
                    <a:p>
                      <a:r>
                        <a:rPr lang="tr-TR" smtClean="0"/>
                        <a:t>964.704</a:t>
                      </a:r>
                      <a:endParaRPr lang="tr-TR"/>
                    </a:p>
                  </a:txBody>
                  <a:tcPr/>
                </a:tc>
                <a:tc>
                  <a:txBody>
                    <a:bodyPr/>
                    <a:lstStyle/>
                    <a:p>
                      <a:r>
                        <a:rPr lang="tr-TR" smtClean="0"/>
                        <a:t>1047/12.564 kg</a:t>
                      </a:r>
                      <a:endParaRPr lang="tr-TR"/>
                    </a:p>
                  </a:txBody>
                  <a:tcPr/>
                </a:tc>
              </a:tr>
              <a:tr h="370840">
                <a:tc>
                  <a:txBody>
                    <a:bodyPr/>
                    <a:lstStyle/>
                    <a:p>
                      <a:r>
                        <a:rPr lang="tr-TR" smtClean="0"/>
                        <a:t>2017</a:t>
                      </a:r>
                      <a:endParaRPr lang="tr-TR"/>
                    </a:p>
                  </a:txBody>
                  <a:tcPr>
                    <a:lnR w="12700" cap="flat" cmpd="sng" algn="ctr">
                      <a:solidFill>
                        <a:schemeClr val="tx1"/>
                      </a:solidFill>
                      <a:prstDash val="solid"/>
                      <a:round/>
                      <a:headEnd type="none" w="med" len="med"/>
                      <a:tailEnd type="none" w="med" len="med"/>
                    </a:lnR>
                  </a:tcPr>
                </a:tc>
                <a:tc>
                  <a:txBody>
                    <a:bodyPr/>
                    <a:lstStyle/>
                    <a:p>
                      <a:r>
                        <a:rPr lang="tr-TR" smtClean="0"/>
                        <a:t>5213</a:t>
                      </a:r>
                      <a:endParaRPr lang="tr-TR"/>
                    </a:p>
                  </a:txBody>
                  <a:tcPr>
                    <a:lnL w="12700" cap="flat" cmpd="sng" algn="ctr">
                      <a:solidFill>
                        <a:schemeClr val="tx1"/>
                      </a:solidFill>
                      <a:prstDash val="solid"/>
                      <a:round/>
                      <a:headEnd type="none" w="med" len="med"/>
                      <a:tailEnd type="none" w="med" len="med"/>
                    </a:lnL>
                  </a:tcPr>
                </a:tc>
                <a:tc>
                  <a:txBody>
                    <a:bodyPr/>
                    <a:lstStyle/>
                    <a:p>
                      <a:r>
                        <a:rPr lang="tr-TR" smtClean="0"/>
                        <a:t>61155</a:t>
                      </a:r>
                      <a:endParaRPr lang="tr-TR"/>
                    </a:p>
                  </a:txBody>
                  <a:tcPr/>
                </a:tc>
                <a:tc>
                  <a:txBody>
                    <a:bodyPr/>
                    <a:lstStyle/>
                    <a:p>
                      <a:r>
                        <a:rPr lang="tr-TR" smtClean="0"/>
                        <a:t>966.812</a:t>
                      </a:r>
                      <a:endParaRPr lang="tr-TR"/>
                    </a:p>
                  </a:txBody>
                  <a:tcPr/>
                </a:tc>
                <a:tc>
                  <a:txBody>
                    <a:bodyPr/>
                    <a:lstStyle/>
                    <a:p>
                      <a:r>
                        <a:rPr lang="tr-TR" smtClean="0"/>
                        <a:t>1215/14.580 kg</a:t>
                      </a:r>
                      <a:endParaRPr lang="tr-TR"/>
                    </a:p>
                  </a:txBody>
                  <a:tcPr/>
                </a:tc>
              </a:tr>
              <a:tr h="370840">
                <a:tc>
                  <a:txBody>
                    <a:bodyPr/>
                    <a:lstStyle/>
                    <a:p>
                      <a:r>
                        <a:rPr lang="tr-TR" smtClean="0"/>
                        <a:t>2018</a:t>
                      </a:r>
                      <a:endParaRPr lang="tr-TR"/>
                    </a:p>
                  </a:txBody>
                  <a:tcPr>
                    <a:lnR w="12700" cap="flat" cmpd="sng" algn="ctr">
                      <a:solidFill>
                        <a:schemeClr val="tx1"/>
                      </a:solidFill>
                      <a:prstDash val="solid"/>
                      <a:round/>
                      <a:headEnd type="none" w="med" len="med"/>
                      <a:tailEnd type="none" w="med" len="med"/>
                    </a:lnR>
                  </a:tcPr>
                </a:tc>
                <a:tc>
                  <a:txBody>
                    <a:bodyPr/>
                    <a:lstStyle/>
                    <a:p>
                      <a:r>
                        <a:rPr lang="tr-TR" smtClean="0"/>
                        <a:t>6645</a:t>
                      </a:r>
                      <a:endParaRPr lang="tr-TR"/>
                    </a:p>
                  </a:txBody>
                  <a:tcPr>
                    <a:lnL w="12700" cap="flat" cmpd="sng" algn="ctr">
                      <a:solidFill>
                        <a:schemeClr val="tx1"/>
                      </a:solidFill>
                      <a:prstDash val="solid"/>
                      <a:round/>
                      <a:headEnd type="none" w="med" len="med"/>
                      <a:tailEnd type="none" w="med" len="med"/>
                    </a:lnL>
                  </a:tcPr>
                </a:tc>
                <a:tc>
                  <a:txBody>
                    <a:bodyPr/>
                    <a:lstStyle/>
                    <a:p>
                      <a:r>
                        <a:rPr lang="tr-TR" smtClean="0"/>
                        <a:t>73280</a:t>
                      </a:r>
                      <a:endParaRPr lang="tr-TR"/>
                    </a:p>
                  </a:txBody>
                  <a:tcPr/>
                </a:tc>
                <a:tc>
                  <a:txBody>
                    <a:bodyPr/>
                    <a:lstStyle/>
                    <a:p>
                      <a:r>
                        <a:rPr lang="tr-TR" smtClean="0"/>
                        <a:t>972.220</a:t>
                      </a:r>
                      <a:endParaRPr lang="tr-TR"/>
                    </a:p>
                  </a:txBody>
                  <a:tcPr/>
                </a:tc>
                <a:tc>
                  <a:txBody>
                    <a:bodyPr/>
                    <a:lstStyle/>
                    <a:p>
                      <a:r>
                        <a:rPr lang="tr-TR" smtClean="0"/>
                        <a:t>1592/19.104 kg</a:t>
                      </a:r>
                      <a:endParaRPr lang="tr-TR"/>
                    </a:p>
                  </a:txBody>
                  <a:tcPr/>
                </a:tc>
              </a:tr>
              <a:tr h="370840">
                <a:tc>
                  <a:txBody>
                    <a:bodyPr/>
                    <a:lstStyle/>
                    <a:p>
                      <a:r>
                        <a:rPr lang="tr-TR" smtClean="0"/>
                        <a:t>Notlar</a:t>
                      </a:r>
                      <a:endParaRPr lang="tr-TR"/>
                    </a:p>
                  </a:txBody>
                  <a:tcPr>
                    <a:lnR w="12700" cap="flat" cmpd="sng" algn="ctr">
                      <a:solidFill>
                        <a:schemeClr val="tx1"/>
                      </a:solidFill>
                      <a:prstDash val="solid"/>
                      <a:round/>
                      <a:headEnd type="none" w="med" len="med"/>
                      <a:tailEnd type="none" w="med" len="med"/>
                    </a:lnR>
                  </a:tcPr>
                </a:tc>
                <a:tc>
                  <a:txBody>
                    <a:bodyPr/>
                    <a:lstStyle/>
                    <a:p>
                      <a:r>
                        <a:rPr lang="tr-TR" sz="1400" smtClean="0"/>
                        <a:t>İlçemiz</a:t>
                      </a:r>
                      <a:r>
                        <a:rPr lang="tr-TR" sz="1400" baseline="0" smtClean="0"/>
                        <a:t> Manisa ilinde büyükbaş hayvan adedi sıralamasında 13. sıradadır.</a:t>
                      </a:r>
                      <a:endParaRPr lang="tr-TR" sz="1400"/>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smtClean="0"/>
                        <a:t>İlçemiz</a:t>
                      </a:r>
                      <a:r>
                        <a:rPr lang="tr-TR" sz="1400" baseline="0" smtClean="0"/>
                        <a:t> Manisa ilinde küçükbaş hayvan adedi sıralamasında 6. sıradadır.</a:t>
                      </a:r>
                      <a:endParaRPr lang="tr-TR" sz="1400" smtClean="0"/>
                    </a:p>
                    <a:p>
                      <a:endParaRPr lang="tr-TR" sz="1400"/>
                    </a:p>
                  </a:txBody>
                  <a:tcPr/>
                </a:tc>
                <a:tc>
                  <a:txBody>
                    <a:bodyPr/>
                    <a:lstStyle/>
                    <a:p>
                      <a:r>
                        <a:rPr lang="tr-TR" sz="1400" smtClean="0"/>
                        <a:t>2018 yılı içerisinde 21 işletmede 843.720 etlik, </a:t>
                      </a:r>
                      <a:r>
                        <a:rPr lang="tr-TR" sz="1400" baseline="0" smtClean="0"/>
                        <a:t>12 işletmede 128.520 yumurtalık tavuk üretimi gerçekleşmektedir</a:t>
                      </a:r>
                      <a:endParaRPr lang="tr-TR" sz="1400"/>
                    </a:p>
                  </a:txBody>
                  <a:tcPr/>
                </a:tc>
                <a:tc>
                  <a:txBody>
                    <a:bodyPr/>
                    <a:lstStyle/>
                    <a:p>
                      <a:r>
                        <a:rPr lang="tr-TR" dirty="0" smtClean="0"/>
                        <a:t>-</a:t>
                      </a:r>
                      <a:endParaRPr lang="tr-TR" dirty="0"/>
                    </a:p>
                  </a:txBody>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00034" y="14285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142845" y="500047"/>
            <a:ext cx="8572560" cy="6032421"/>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GIDA İŞLETMELERİ</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b="1" dirty="0" smtClean="0">
                <a:solidFill>
                  <a:srgbClr val="FFFF00"/>
                </a:solidFill>
                <a:latin typeface="Times New Roman" pitchFamily="18" charset="0"/>
                <a:cs typeface="Times New Roman" pitchFamily="18" charset="0"/>
              </a:rPr>
              <a:t>İlçemizde toplam 615 adet gıda işletmesi bulunmakta olup, bu işletmelere son 5 yılda yapılan denetim sayıları aşağıdadır.</a:t>
            </a: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ZİRAİ-YEM-GÜBRE BAYİ VE TARIMSAL KOOPERATİFLER</a:t>
            </a:r>
          </a:p>
          <a:p>
            <a:pPr algn="ctr"/>
            <a:endParaRPr lang="tr-TR" sz="1600" b="1" u="sng" dirty="0" smtClean="0">
              <a:solidFill>
                <a:srgbClr val="FFFF00"/>
              </a:solidFill>
              <a:latin typeface="Times New Roman" pitchFamily="18" charset="0"/>
              <a:cs typeface="Times New Roman" pitchFamily="18" charset="0"/>
            </a:endParaRPr>
          </a:p>
          <a:p>
            <a:pPr algn="just"/>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 </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graphicFrame>
        <p:nvGraphicFramePr>
          <p:cNvPr id="9" name="8 Tablo"/>
          <p:cNvGraphicFramePr>
            <a:graphicFrameLocks noGrp="1"/>
          </p:cNvGraphicFramePr>
          <p:nvPr/>
        </p:nvGraphicFramePr>
        <p:xfrm>
          <a:off x="409678" y="1357298"/>
          <a:ext cx="8001055" cy="2468880"/>
        </p:xfrm>
        <a:graphic>
          <a:graphicData uri="http://schemas.openxmlformats.org/drawingml/2006/table">
            <a:tbl>
              <a:tblPr firstRow="1" bandRow="1">
                <a:tableStyleId>{5C22544A-7EE6-4342-B048-85BDC9FD1C3A}</a:tableStyleId>
              </a:tblPr>
              <a:tblGrid>
                <a:gridCol w="714379"/>
                <a:gridCol w="1714512"/>
                <a:gridCol w="2000265"/>
                <a:gridCol w="1357321"/>
                <a:gridCol w="2214578"/>
              </a:tblGrid>
              <a:tr h="584517">
                <a:tc>
                  <a:txBody>
                    <a:bodyPr/>
                    <a:lstStyle/>
                    <a:p>
                      <a:r>
                        <a:rPr lang="tr-TR" dirty="0" smtClean="0"/>
                        <a:t>Yıl</a:t>
                      </a:r>
                      <a:endParaRPr lang="tr-TR" dirty="0"/>
                    </a:p>
                  </a:txBody>
                  <a:tcPr/>
                </a:tc>
                <a:tc>
                  <a:txBody>
                    <a:bodyPr/>
                    <a:lstStyle/>
                    <a:p>
                      <a:r>
                        <a:rPr lang="tr-TR" smtClean="0"/>
                        <a:t>Denetim Sayısı</a:t>
                      </a:r>
                      <a:endParaRPr lang="tr-TR"/>
                    </a:p>
                  </a:txBody>
                  <a:tcPr/>
                </a:tc>
                <a:tc>
                  <a:txBody>
                    <a:bodyPr/>
                    <a:lstStyle/>
                    <a:p>
                      <a:r>
                        <a:rPr lang="tr-TR" smtClean="0"/>
                        <a:t>Ceza Uygulanan işletme</a:t>
                      </a:r>
                      <a:endParaRPr lang="tr-TR"/>
                    </a:p>
                  </a:txBody>
                  <a:tcPr/>
                </a:tc>
                <a:tc>
                  <a:txBody>
                    <a:bodyPr/>
                    <a:lstStyle/>
                    <a:p>
                      <a:r>
                        <a:rPr lang="tr-TR" smtClean="0"/>
                        <a:t>Uygulanan Ceza</a:t>
                      </a:r>
                      <a:endParaRPr lang="tr-TR"/>
                    </a:p>
                  </a:txBody>
                  <a:tcPr/>
                </a:tc>
                <a:tc>
                  <a:txBody>
                    <a:bodyPr/>
                    <a:lstStyle/>
                    <a:p>
                      <a:r>
                        <a:rPr lang="tr-TR" smtClean="0"/>
                        <a:t>Alınan Numune Sayısı</a:t>
                      </a:r>
                      <a:endParaRPr lang="tr-TR"/>
                    </a:p>
                  </a:txBody>
                  <a:tcPr/>
                </a:tc>
              </a:tr>
              <a:tr h="334010">
                <a:tc>
                  <a:txBody>
                    <a:bodyPr/>
                    <a:lstStyle/>
                    <a:p>
                      <a:r>
                        <a:rPr lang="tr-TR" smtClean="0"/>
                        <a:t>2014</a:t>
                      </a:r>
                      <a:endParaRPr lang="tr-TR"/>
                    </a:p>
                  </a:txBody>
                  <a:tcPr/>
                </a:tc>
                <a:tc>
                  <a:txBody>
                    <a:bodyPr/>
                    <a:lstStyle/>
                    <a:p>
                      <a:r>
                        <a:rPr lang="tr-TR" smtClean="0"/>
                        <a:t>347</a:t>
                      </a:r>
                      <a:endParaRPr lang="tr-TR"/>
                    </a:p>
                  </a:txBody>
                  <a:tcPr/>
                </a:tc>
                <a:tc>
                  <a:txBody>
                    <a:bodyPr/>
                    <a:lstStyle/>
                    <a:p>
                      <a:r>
                        <a:rPr lang="tr-TR" smtClean="0"/>
                        <a:t>6</a:t>
                      </a:r>
                      <a:endParaRPr lang="tr-TR"/>
                    </a:p>
                  </a:txBody>
                  <a:tcPr/>
                </a:tc>
                <a:tc>
                  <a:txBody>
                    <a:bodyPr/>
                    <a:lstStyle/>
                    <a:p>
                      <a:r>
                        <a:rPr lang="tr-TR" smtClean="0"/>
                        <a:t>25.273 TL</a:t>
                      </a:r>
                      <a:endParaRPr lang="tr-TR"/>
                    </a:p>
                  </a:txBody>
                  <a:tcPr/>
                </a:tc>
                <a:tc>
                  <a:txBody>
                    <a:bodyPr/>
                    <a:lstStyle/>
                    <a:p>
                      <a:r>
                        <a:rPr lang="tr-TR" smtClean="0"/>
                        <a:t>28 (3 Olumsuz)</a:t>
                      </a:r>
                      <a:endParaRPr lang="tr-TR"/>
                    </a:p>
                  </a:txBody>
                  <a:tcPr/>
                </a:tc>
              </a:tr>
              <a:tr h="334010">
                <a:tc>
                  <a:txBody>
                    <a:bodyPr/>
                    <a:lstStyle/>
                    <a:p>
                      <a:r>
                        <a:rPr lang="tr-TR" smtClean="0"/>
                        <a:t>2015</a:t>
                      </a:r>
                      <a:endParaRPr lang="tr-TR"/>
                    </a:p>
                  </a:txBody>
                  <a:tcPr/>
                </a:tc>
                <a:tc>
                  <a:txBody>
                    <a:bodyPr/>
                    <a:lstStyle/>
                    <a:p>
                      <a:r>
                        <a:rPr lang="tr-TR" smtClean="0"/>
                        <a:t>521</a:t>
                      </a:r>
                      <a:endParaRPr lang="tr-TR"/>
                    </a:p>
                  </a:txBody>
                  <a:tcPr/>
                </a:tc>
                <a:tc>
                  <a:txBody>
                    <a:bodyPr/>
                    <a:lstStyle/>
                    <a:p>
                      <a:r>
                        <a:rPr lang="tr-TR" smtClean="0"/>
                        <a:t>14</a:t>
                      </a:r>
                      <a:endParaRPr lang="tr-TR"/>
                    </a:p>
                  </a:txBody>
                  <a:tcPr/>
                </a:tc>
                <a:tc>
                  <a:txBody>
                    <a:bodyPr/>
                    <a:lstStyle/>
                    <a:p>
                      <a:r>
                        <a:rPr lang="tr-TR" smtClean="0"/>
                        <a:t>64.433 TL</a:t>
                      </a:r>
                      <a:endParaRPr lang="tr-TR"/>
                    </a:p>
                  </a:txBody>
                  <a:tcPr/>
                </a:tc>
                <a:tc>
                  <a:txBody>
                    <a:bodyPr/>
                    <a:lstStyle/>
                    <a:p>
                      <a:r>
                        <a:rPr lang="tr-TR" smtClean="0"/>
                        <a:t>15 (1 Olumsuz)</a:t>
                      </a:r>
                      <a:endParaRPr lang="tr-TR"/>
                    </a:p>
                  </a:txBody>
                  <a:tcPr/>
                </a:tc>
              </a:tr>
              <a:tr h="334010">
                <a:tc>
                  <a:txBody>
                    <a:bodyPr/>
                    <a:lstStyle/>
                    <a:p>
                      <a:r>
                        <a:rPr lang="tr-TR" smtClean="0"/>
                        <a:t>2016</a:t>
                      </a:r>
                      <a:endParaRPr lang="tr-TR"/>
                    </a:p>
                  </a:txBody>
                  <a:tcPr/>
                </a:tc>
                <a:tc>
                  <a:txBody>
                    <a:bodyPr/>
                    <a:lstStyle/>
                    <a:p>
                      <a:r>
                        <a:rPr lang="tr-TR" smtClean="0"/>
                        <a:t>834</a:t>
                      </a:r>
                      <a:endParaRPr lang="tr-TR"/>
                    </a:p>
                  </a:txBody>
                  <a:tcPr/>
                </a:tc>
                <a:tc>
                  <a:txBody>
                    <a:bodyPr/>
                    <a:lstStyle/>
                    <a:p>
                      <a:r>
                        <a:rPr lang="tr-TR" smtClean="0"/>
                        <a:t>8</a:t>
                      </a:r>
                      <a:endParaRPr lang="tr-TR"/>
                    </a:p>
                  </a:txBody>
                  <a:tcPr/>
                </a:tc>
                <a:tc>
                  <a:txBody>
                    <a:bodyPr/>
                    <a:lstStyle/>
                    <a:p>
                      <a:r>
                        <a:rPr lang="tr-TR" smtClean="0"/>
                        <a:t>37.099 TL</a:t>
                      </a:r>
                      <a:endParaRPr lang="tr-TR"/>
                    </a:p>
                  </a:txBody>
                  <a:tcPr/>
                </a:tc>
                <a:tc>
                  <a:txBody>
                    <a:bodyPr/>
                    <a:lstStyle/>
                    <a:p>
                      <a:r>
                        <a:rPr lang="tr-TR" smtClean="0"/>
                        <a:t>10 (Olumsuz Yok)</a:t>
                      </a:r>
                      <a:endParaRPr lang="tr-TR"/>
                    </a:p>
                  </a:txBody>
                  <a:tcPr/>
                </a:tc>
              </a:tr>
              <a:tr h="334010">
                <a:tc>
                  <a:txBody>
                    <a:bodyPr/>
                    <a:lstStyle/>
                    <a:p>
                      <a:r>
                        <a:rPr lang="tr-TR" smtClean="0"/>
                        <a:t>2017</a:t>
                      </a:r>
                      <a:endParaRPr lang="tr-TR"/>
                    </a:p>
                  </a:txBody>
                  <a:tcPr/>
                </a:tc>
                <a:tc>
                  <a:txBody>
                    <a:bodyPr/>
                    <a:lstStyle/>
                    <a:p>
                      <a:r>
                        <a:rPr lang="tr-TR" smtClean="0"/>
                        <a:t>882</a:t>
                      </a:r>
                      <a:endParaRPr lang="tr-TR"/>
                    </a:p>
                  </a:txBody>
                  <a:tcPr/>
                </a:tc>
                <a:tc>
                  <a:txBody>
                    <a:bodyPr/>
                    <a:lstStyle/>
                    <a:p>
                      <a:r>
                        <a:rPr lang="tr-TR" smtClean="0"/>
                        <a:t>5</a:t>
                      </a:r>
                      <a:endParaRPr lang="tr-TR"/>
                    </a:p>
                  </a:txBody>
                  <a:tcPr/>
                </a:tc>
                <a:tc>
                  <a:txBody>
                    <a:bodyPr/>
                    <a:lstStyle/>
                    <a:p>
                      <a:r>
                        <a:rPr lang="tr-TR" smtClean="0"/>
                        <a:t>17.651 TL</a:t>
                      </a:r>
                    </a:p>
                  </a:txBody>
                  <a:tcPr/>
                </a:tc>
                <a:tc>
                  <a:txBody>
                    <a:bodyPr/>
                    <a:lstStyle/>
                    <a:p>
                      <a:r>
                        <a:rPr lang="tr-TR" smtClean="0"/>
                        <a:t>35 (5 Olumsuz)</a:t>
                      </a:r>
                      <a:endParaRPr lang="tr-TR"/>
                    </a:p>
                  </a:txBody>
                  <a:tcPr/>
                </a:tc>
              </a:tr>
              <a:tr h="334010">
                <a:tc>
                  <a:txBody>
                    <a:bodyPr/>
                    <a:lstStyle/>
                    <a:p>
                      <a:r>
                        <a:rPr lang="tr-TR" smtClean="0"/>
                        <a:t>2018</a:t>
                      </a:r>
                      <a:endParaRPr lang="tr-TR"/>
                    </a:p>
                  </a:txBody>
                  <a:tcPr/>
                </a:tc>
                <a:tc>
                  <a:txBody>
                    <a:bodyPr/>
                    <a:lstStyle/>
                    <a:p>
                      <a:r>
                        <a:rPr lang="tr-TR" dirty="0" smtClean="0"/>
                        <a:t>886</a:t>
                      </a:r>
                      <a:endParaRPr lang="tr-TR" dirty="0"/>
                    </a:p>
                  </a:txBody>
                  <a:tcPr/>
                </a:tc>
                <a:tc>
                  <a:txBody>
                    <a:bodyPr/>
                    <a:lstStyle/>
                    <a:p>
                      <a:r>
                        <a:rPr lang="tr-TR" smtClean="0"/>
                        <a:t>6</a:t>
                      </a:r>
                      <a:endParaRPr lang="tr-TR"/>
                    </a:p>
                  </a:txBody>
                  <a:tcPr/>
                </a:tc>
                <a:tc>
                  <a:txBody>
                    <a:bodyPr/>
                    <a:lstStyle/>
                    <a:p>
                      <a:r>
                        <a:rPr lang="tr-TR" smtClean="0"/>
                        <a:t>18.127 TL</a:t>
                      </a:r>
                      <a:endParaRPr lang="tr-TR"/>
                    </a:p>
                  </a:txBody>
                  <a:tcPr/>
                </a:tc>
                <a:tc>
                  <a:txBody>
                    <a:bodyPr/>
                    <a:lstStyle/>
                    <a:p>
                      <a:r>
                        <a:rPr lang="tr-TR" dirty="0" smtClean="0"/>
                        <a:t>32 (2 Olumsuz)</a:t>
                      </a:r>
                      <a:endParaRPr lang="tr-TR" dirty="0"/>
                    </a:p>
                  </a:txBody>
                  <a:tcPr/>
                </a:tc>
              </a:tr>
            </a:tbl>
          </a:graphicData>
        </a:graphic>
      </p:graphicFrame>
      <p:graphicFrame>
        <p:nvGraphicFramePr>
          <p:cNvPr id="11" name="10 Tablo"/>
          <p:cNvGraphicFramePr>
            <a:graphicFrameLocks noGrp="1"/>
          </p:cNvGraphicFramePr>
          <p:nvPr/>
        </p:nvGraphicFramePr>
        <p:xfrm>
          <a:off x="428596" y="4643446"/>
          <a:ext cx="8001056" cy="1483360"/>
        </p:xfrm>
        <a:graphic>
          <a:graphicData uri="http://schemas.openxmlformats.org/drawingml/2006/table">
            <a:tbl>
              <a:tblPr firstRow="1" bandRow="1">
                <a:tableStyleId>{5C22544A-7EE6-4342-B048-85BDC9FD1C3A}</a:tableStyleId>
              </a:tblPr>
              <a:tblGrid>
                <a:gridCol w="4000528"/>
                <a:gridCol w="4000528"/>
              </a:tblGrid>
              <a:tr h="370840">
                <a:tc>
                  <a:txBody>
                    <a:bodyPr/>
                    <a:lstStyle/>
                    <a:p>
                      <a:r>
                        <a:rPr lang="tr-TR" baseline="0" smtClean="0"/>
                        <a:t>BAYİ/SAYI</a:t>
                      </a:r>
                      <a:endParaRPr lang="tr-TR"/>
                    </a:p>
                  </a:txBody>
                  <a:tcPr/>
                </a:tc>
                <a:tc>
                  <a:txBody>
                    <a:bodyPr/>
                    <a:lstStyle/>
                    <a:p>
                      <a:r>
                        <a:rPr lang="tr-TR" smtClean="0"/>
                        <a:t>KOOPERATİF/SAYI</a:t>
                      </a:r>
                      <a:endParaRPr lang="tr-TR"/>
                    </a:p>
                  </a:txBody>
                  <a:tcPr/>
                </a:tc>
              </a:tr>
              <a:tr h="370840">
                <a:tc>
                  <a:txBody>
                    <a:bodyPr/>
                    <a:lstStyle/>
                    <a:p>
                      <a:r>
                        <a:rPr lang="tr-TR" smtClean="0"/>
                        <a:t>Zirai İlaç Bayisi/ 11 Adet</a:t>
                      </a:r>
                      <a:endParaRPr lang="tr-TR"/>
                    </a:p>
                  </a:txBody>
                  <a:tcPr/>
                </a:tc>
                <a:tc>
                  <a:txBody>
                    <a:bodyPr/>
                    <a:lstStyle/>
                    <a:p>
                      <a:r>
                        <a:rPr lang="tr-TR" smtClean="0"/>
                        <a:t>Tarımsal Kalkınma Kooperatifi/4 Adet</a:t>
                      </a:r>
                      <a:endParaRPr lang="tr-TR"/>
                    </a:p>
                  </a:txBody>
                  <a:tcPr/>
                </a:tc>
              </a:tr>
              <a:tr h="370840">
                <a:tc>
                  <a:txBody>
                    <a:bodyPr/>
                    <a:lstStyle/>
                    <a:p>
                      <a:r>
                        <a:rPr lang="tr-TR" smtClean="0"/>
                        <a:t>Gübre Bayisi/ 17 Adet</a:t>
                      </a:r>
                      <a:endParaRPr lang="tr-TR"/>
                    </a:p>
                  </a:txBody>
                  <a:tcPr/>
                </a:tc>
                <a:tc>
                  <a:txBody>
                    <a:bodyPr/>
                    <a:lstStyle/>
                    <a:p>
                      <a:r>
                        <a:rPr lang="tr-TR" smtClean="0"/>
                        <a:t>Sulama Kooperatifi/</a:t>
                      </a:r>
                      <a:r>
                        <a:rPr lang="tr-TR" baseline="0" smtClean="0"/>
                        <a:t> 4 Adet</a:t>
                      </a:r>
                      <a:endParaRPr lang="tr-TR"/>
                    </a:p>
                  </a:txBody>
                  <a:tcPr/>
                </a:tc>
              </a:tr>
              <a:tr h="370840">
                <a:tc>
                  <a:txBody>
                    <a:bodyPr/>
                    <a:lstStyle/>
                    <a:p>
                      <a:r>
                        <a:rPr lang="tr-TR" smtClean="0"/>
                        <a:t>Yem Bayisi/</a:t>
                      </a:r>
                      <a:r>
                        <a:rPr lang="tr-TR" baseline="0" smtClean="0"/>
                        <a:t> 25 Adet</a:t>
                      </a:r>
                      <a:endParaRPr lang="tr-TR"/>
                    </a:p>
                  </a:txBody>
                  <a:tcPr/>
                </a:tc>
                <a:tc>
                  <a:txBody>
                    <a:bodyPr/>
                    <a:lstStyle/>
                    <a:p>
                      <a:r>
                        <a:rPr lang="tr-TR" smtClean="0"/>
                        <a:t>Tarım Kredi Kooperatifi/</a:t>
                      </a:r>
                      <a:r>
                        <a:rPr lang="tr-TR" baseline="0" smtClean="0"/>
                        <a:t> 3 Adet</a:t>
                      </a:r>
                      <a:endParaRPr lang="tr-TR"/>
                    </a:p>
                  </a:txBody>
                  <a:tcPr/>
                </a:tc>
              </a:tr>
            </a:tbl>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00034" y="14285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GIDA, TARIM VE HAYVANCILIK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142845" y="500042"/>
            <a:ext cx="8572560" cy="6878806"/>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TARIM VE HAYVANCILIK DESTEKLEMELERİ</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GENÇ ÇİFTÇİ PROJESİ</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2300" dirty="0" smtClean="0">
                <a:solidFill>
                  <a:srgbClr val="FFFF00"/>
                </a:solidFill>
                <a:latin typeface="Times New Roman" pitchFamily="18" charset="0"/>
                <a:cs typeface="Times New Roman" pitchFamily="18" charset="0"/>
              </a:rPr>
              <a:t>Genç Çiftçi Projesi kapsamına ait bilgiler ;</a:t>
            </a: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 </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endParaRPr lang="tr-TR" sz="1600" b="1" u="sng" dirty="0" smtClean="0">
              <a:solidFill>
                <a:srgbClr val="FFFF00"/>
              </a:solidFill>
              <a:latin typeface="Times New Roman" pitchFamily="18" charset="0"/>
              <a:cs typeface="Times New Roman" pitchFamily="18" charset="0"/>
            </a:endParaRPr>
          </a:p>
          <a:p>
            <a:endParaRPr lang="tr-TR" dirty="0"/>
          </a:p>
        </p:txBody>
      </p:sp>
      <p:graphicFrame>
        <p:nvGraphicFramePr>
          <p:cNvPr id="12" name="11 Tablo"/>
          <p:cNvGraphicFramePr>
            <a:graphicFrameLocks noGrp="1"/>
          </p:cNvGraphicFramePr>
          <p:nvPr>
            <p:extLst>
              <p:ext uri="{D42A27DB-BD31-4B8C-83A1-F6EECF244321}">
                <p14:modId xmlns="" xmlns:p14="http://schemas.microsoft.com/office/powerpoint/2010/main" val="3959311617"/>
              </p:ext>
            </p:extLst>
          </p:nvPr>
        </p:nvGraphicFramePr>
        <p:xfrm>
          <a:off x="250000" y="2996952"/>
          <a:ext cx="8715437" cy="3030186"/>
        </p:xfrm>
        <a:graphic>
          <a:graphicData uri="http://schemas.openxmlformats.org/drawingml/2006/table">
            <a:tbl>
              <a:tblPr firstRow="1" bandRow="1">
                <a:tableStyleId>{5C22544A-7EE6-4342-B048-85BDC9FD1C3A}</a:tableStyleId>
              </a:tblPr>
              <a:tblGrid>
                <a:gridCol w="936369"/>
                <a:gridCol w="1296510"/>
                <a:gridCol w="4897931"/>
                <a:gridCol w="1584627"/>
              </a:tblGrid>
              <a:tr h="561306">
                <a:tc>
                  <a:txBody>
                    <a:bodyPr/>
                    <a:lstStyle/>
                    <a:p>
                      <a:r>
                        <a:rPr lang="tr-TR" sz="1800" dirty="0" smtClean="0"/>
                        <a:t>Yıllar</a:t>
                      </a:r>
                      <a:endParaRPr lang="tr-TR" sz="1800" dirty="0"/>
                    </a:p>
                  </a:txBody>
                  <a:tcPr/>
                </a:tc>
                <a:tc>
                  <a:txBody>
                    <a:bodyPr/>
                    <a:lstStyle/>
                    <a:p>
                      <a:r>
                        <a:rPr lang="tr-TR" sz="1800" smtClean="0"/>
                        <a:t>Kişi Sayısı</a:t>
                      </a:r>
                      <a:endParaRPr lang="tr-TR" sz="1800"/>
                    </a:p>
                  </a:txBody>
                  <a:tcPr/>
                </a:tc>
                <a:tc>
                  <a:txBody>
                    <a:bodyPr/>
                    <a:lstStyle/>
                    <a:p>
                      <a:r>
                        <a:rPr lang="tr-TR" sz="1800" dirty="0" smtClean="0"/>
                        <a:t>Hibe</a:t>
                      </a:r>
                      <a:r>
                        <a:rPr lang="tr-TR" sz="1800" baseline="0" dirty="0" smtClean="0"/>
                        <a:t> Konusu</a:t>
                      </a:r>
                      <a:endParaRPr lang="tr-TR" sz="1800" dirty="0"/>
                    </a:p>
                  </a:txBody>
                  <a:tcPr/>
                </a:tc>
                <a:tc>
                  <a:txBody>
                    <a:bodyPr/>
                    <a:lstStyle/>
                    <a:p>
                      <a:r>
                        <a:rPr lang="tr-TR" sz="1800" smtClean="0"/>
                        <a:t>Hibe Tutarı</a:t>
                      </a:r>
                      <a:endParaRPr lang="tr-TR" sz="1800"/>
                    </a:p>
                  </a:txBody>
                  <a:tcPr/>
                </a:tc>
              </a:tr>
              <a:tr h="464319">
                <a:tc>
                  <a:txBody>
                    <a:bodyPr/>
                    <a:lstStyle/>
                    <a:p>
                      <a:r>
                        <a:rPr lang="tr-TR" sz="1800" smtClean="0"/>
                        <a:t>2016</a:t>
                      </a:r>
                      <a:endParaRPr lang="tr-TR" sz="1800"/>
                    </a:p>
                  </a:txBody>
                  <a:tcPr/>
                </a:tc>
                <a:tc>
                  <a:txBody>
                    <a:bodyPr/>
                    <a:lstStyle/>
                    <a:p>
                      <a:r>
                        <a:rPr lang="tr-TR" sz="1800" smtClean="0"/>
                        <a:t>10</a:t>
                      </a:r>
                      <a:endParaRPr lang="tr-TR" sz="1800"/>
                    </a:p>
                  </a:txBody>
                  <a:tcPr/>
                </a:tc>
                <a:tc>
                  <a:txBody>
                    <a:bodyPr/>
                    <a:lstStyle/>
                    <a:p>
                      <a:r>
                        <a:rPr lang="tr-TR" sz="1800" smtClean="0"/>
                        <a:t>2 Büyükbaş, 3 Küçükbaş,</a:t>
                      </a:r>
                      <a:r>
                        <a:rPr lang="tr-TR" sz="1800" baseline="0" smtClean="0"/>
                        <a:t> 2 Tavukçuluk, 2 Seracılık, 1 Zeytin Yet. Hibesi</a:t>
                      </a:r>
                      <a:endParaRPr lang="tr-TR" sz="1800"/>
                    </a:p>
                  </a:txBody>
                  <a:tcPr/>
                </a:tc>
                <a:tc>
                  <a:txBody>
                    <a:bodyPr/>
                    <a:lstStyle/>
                    <a:p>
                      <a:r>
                        <a:rPr lang="tr-TR" sz="1800" smtClean="0"/>
                        <a:t>300.000</a:t>
                      </a:r>
                      <a:endParaRPr lang="tr-TR" sz="1800"/>
                    </a:p>
                  </a:txBody>
                  <a:tcPr/>
                </a:tc>
              </a:tr>
              <a:tr h="701633">
                <a:tc>
                  <a:txBody>
                    <a:bodyPr/>
                    <a:lstStyle/>
                    <a:p>
                      <a:r>
                        <a:rPr lang="tr-TR" sz="1800" smtClean="0"/>
                        <a:t>2017</a:t>
                      </a:r>
                      <a:endParaRPr lang="tr-TR" sz="1800"/>
                    </a:p>
                  </a:txBody>
                  <a:tcPr/>
                </a:tc>
                <a:tc>
                  <a:txBody>
                    <a:bodyPr/>
                    <a:lstStyle/>
                    <a:p>
                      <a:r>
                        <a:rPr lang="tr-TR" sz="1800" smtClean="0"/>
                        <a:t>7</a:t>
                      </a:r>
                      <a:endParaRPr lang="tr-TR"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smtClean="0"/>
                        <a:t>2 Büyükbaş, 1 Küçükbaş,</a:t>
                      </a:r>
                      <a:r>
                        <a:rPr lang="tr-TR" sz="1800" baseline="0" smtClean="0"/>
                        <a:t> 1 Tavukçuluk, 3 Seracılık Hibesi</a:t>
                      </a:r>
                      <a:endParaRPr lang="tr-TR" sz="1800" smtClean="0"/>
                    </a:p>
                    <a:p>
                      <a:endParaRPr lang="tr-TR" sz="1800"/>
                    </a:p>
                  </a:txBody>
                  <a:tcPr/>
                </a:tc>
                <a:tc>
                  <a:txBody>
                    <a:bodyPr/>
                    <a:lstStyle/>
                    <a:p>
                      <a:r>
                        <a:rPr lang="tr-TR" sz="1800" smtClean="0"/>
                        <a:t>210.000</a:t>
                      </a:r>
                      <a:endParaRPr lang="tr-TR" sz="1800"/>
                    </a:p>
                  </a:txBody>
                  <a:tcPr/>
                </a:tc>
              </a:tr>
              <a:tr h="701633">
                <a:tc>
                  <a:txBody>
                    <a:bodyPr/>
                    <a:lstStyle/>
                    <a:p>
                      <a:r>
                        <a:rPr lang="tr-TR" sz="1800" smtClean="0"/>
                        <a:t>2018</a:t>
                      </a:r>
                      <a:endParaRPr lang="tr-TR" sz="1800"/>
                    </a:p>
                  </a:txBody>
                  <a:tcPr/>
                </a:tc>
                <a:tc>
                  <a:txBody>
                    <a:bodyPr/>
                    <a:lstStyle/>
                    <a:p>
                      <a:r>
                        <a:rPr lang="tr-TR" sz="1800" smtClean="0"/>
                        <a:t>10</a:t>
                      </a:r>
                      <a:endParaRPr lang="tr-TR" sz="18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smtClean="0"/>
                        <a:t>2 Büyükbaş, 2 Küçükbaş,</a:t>
                      </a:r>
                      <a:r>
                        <a:rPr lang="tr-TR" sz="1800" baseline="0" smtClean="0"/>
                        <a:t> 1 Arıcılık, 5 Seracılık Hibesi</a:t>
                      </a:r>
                      <a:endParaRPr lang="tr-TR" sz="1800" smtClean="0"/>
                    </a:p>
                    <a:p>
                      <a:endParaRPr lang="tr-TR" sz="1800"/>
                    </a:p>
                  </a:txBody>
                  <a:tcPr/>
                </a:tc>
                <a:tc>
                  <a:txBody>
                    <a:bodyPr/>
                    <a:lstStyle/>
                    <a:p>
                      <a:r>
                        <a:rPr lang="tr-TR" sz="1800" dirty="0" smtClean="0"/>
                        <a:t>300.000</a:t>
                      </a:r>
                      <a:endParaRPr lang="tr-TR" sz="1800" dirty="0"/>
                    </a:p>
                  </a:txBody>
                  <a:tcPr/>
                </a:tc>
              </a:tr>
            </a:tbl>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EMNİYET VE ASAYİŞ (İlçe Emniyet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1285860"/>
            <a:ext cx="8572560" cy="5262979"/>
          </a:xfrm>
          <a:prstGeom prst="rect">
            <a:avLst/>
          </a:prstGeom>
          <a:noFill/>
        </p:spPr>
        <p:txBody>
          <a:bodyPr wrap="square" rtlCol="0">
            <a:spAutoFit/>
          </a:bodyPr>
          <a:lstStyle/>
          <a:p>
            <a:pPr algn="just">
              <a:buFont typeface="Wingdings" pitchFamily="2" charset="2"/>
              <a:buChar char="q"/>
            </a:pPr>
            <a:r>
              <a:rPr lang="tr-TR" altLang="tr-TR" sz="1600" dirty="0" smtClean="0">
                <a:solidFill>
                  <a:srgbClr val="FFFF00"/>
                </a:solidFill>
                <a:latin typeface="Times New Roman" pitchFamily="18" charset="0"/>
                <a:cs typeface="Times New Roman" pitchFamily="18" charset="0"/>
              </a:rPr>
              <a:t>İlçemizde Emniyet Teşkilatı 1953 Yılında Emniyet Komiserliği olarak kurulmuş, 1984 yılında Emniyet Amirliğine,1989 yılında Bakanlar Kurulu Kararı ile B Tipi C Standardı İlçe Emniyet Müdürlüğüne  dönüştürülmüş, 3201 Sayılı Emniyet Teşkilatı Kanunu’nun 16.maddesi gereğince, 10.07.2014 tarihli Bakanlık oluru gereğince, Valilik Makamının 24.07.2014 tarihli ve Kaymakamlık Makamının 08.08.2014 tarihli olurları ile İlçe Emniyet Müdürlüğümüz ve alt birimleri yeniden yapılandırılarak faaliyete geçirilmiştir. Yeni Mahalle Atatürk (56) Cad. NO.:113-Kırkağaç adresinde (1) bir adet binada faaliyet göstermektedir. Bir adet Polis Merkezi Amirliği bulunmaktadır.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İlçemiz sınırlarının % 59 u İlçe Emniyet Müdürlüğü sorumluluğundadır.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Emniyet Müdürlüğüne ait 1 adet hizmet binası mevcut olup,  giriş katında Polis Merkezi Amirliği ile Trafik Tescil ve Trafik Denetleme Büro Amirliği hizmetleri sunulmakta, ikinci katında ise İlçe Emniyet Müdürlüğü ve bağlı bürolar hizmet vermektedir. Ayrıca İlçe Emniyet Müdürlüğüne ait bir adet 10 dairelik kaloriferli lojman </a:t>
            </a:r>
            <a:r>
              <a:rPr lang="tr-TR" sz="1600" smtClean="0">
                <a:solidFill>
                  <a:srgbClr val="FFFF00"/>
                </a:solidFill>
                <a:latin typeface="Times New Roman" pitchFamily="18" charset="0"/>
                <a:cs typeface="Times New Roman" pitchFamily="18" charset="0"/>
              </a:rPr>
              <a:t>bulunmaktadır.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Emniyet Müdürlüğünde; 2 Komiser Yardımcısı, 33 Polis , 1 Genel İdari Hizmetler Personeli, 2 adet Teknisyen  Yardımcısı , 2 İşçi olmak üzere 40 personel görev yapmaktadır.</a:t>
            </a:r>
          </a:p>
          <a:p>
            <a:pPr algn="just"/>
            <a:endParaRPr lang="tr-TR" sz="1600"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EMNİYET VE ASAYİŞ (İlçe Emniyet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1285860"/>
            <a:ext cx="8572560" cy="338554"/>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ARAÇ,MAKİNA VE TEÇHİZAT DURUMU</a:t>
            </a:r>
          </a:p>
        </p:txBody>
      </p:sp>
      <p:graphicFrame>
        <p:nvGraphicFramePr>
          <p:cNvPr id="9" name="Tablo 17"/>
          <p:cNvGraphicFramePr>
            <a:graphicFrameLocks noGrp="1"/>
          </p:cNvGraphicFramePr>
          <p:nvPr/>
        </p:nvGraphicFramePr>
        <p:xfrm>
          <a:off x="571472" y="1785926"/>
          <a:ext cx="8001056" cy="2857520"/>
        </p:xfrm>
        <a:graphic>
          <a:graphicData uri="http://schemas.openxmlformats.org/drawingml/2006/table">
            <a:tbl>
              <a:tblPr>
                <a:tableStyleId>{5C22544A-7EE6-4342-B048-85BDC9FD1C3A}</a:tableStyleId>
              </a:tblPr>
              <a:tblGrid>
                <a:gridCol w="4851058"/>
                <a:gridCol w="3149998"/>
              </a:tblGrid>
              <a:tr h="310600">
                <a:tc>
                  <a:txBody>
                    <a:bodyPr/>
                    <a:lstStyle/>
                    <a:p>
                      <a:pPr algn="l" fontAlgn="b"/>
                      <a:r>
                        <a:rPr lang="tr-TR" sz="2000" b="1" u="none" strike="noStrike" dirty="0" smtClean="0">
                          <a:effectLst/>
                          <a:latin typeface="Arial Black" pitchFamily="34" charset="0"/>
                        </a:rPr>
                        <a:t>ARAÇ</a:t>
                      </a:r>
                      <a:r>
                        <a:rPr lang="tr-TR" sz="2000" b="1" u="none" strike="noStrike" baseline="0" dirty="0" smtClean="0">
                          <a:effectLst/>
                          <a:latin typeface="Arial Black" pitchFamily="34" charset="0"/>
                        </a:rPr>
                        <a:t> TİPLERİ</a:t>
                      </a:r>
                      <a:endParaRPr lang="tr-TR" sz="2000" b="1" i="0" u="none" strike="noStrike" dirty="0">
                        <a:solidFill>
                          <a:srgbClr val="000000"/>
                        </a:solidFill>
                        <a:effectLst/>
                        <a:latin typeface="Arial Black" pitchFamily="34" charset="0"/>
                      </a:endParaRPr>
                    </a:p>
                  </a:txBody>
                  <a:tcPr marL="0" marR="0" marT="0" marB="0" anchor="ctr">
                    <a:solidFill>
                      <a:srgbClr val="538ED5"/>
                    </a:solidFill>
                  </a:tcPr>
                </a:tc>
                <a:tc>
                  <a:txBody>
                    <a:bodyPr/>
                    <a:lstStyle/>
                    <a:p>
                      <a:pPr lvl="1" algn="l" fontAlgn="b"/>
                      <a:r>
                        <a:rPr lang="tr-TR" sz="2000" b="1" i="0" u="none" strike="noStrike" dirty="0" smtClean="0">
                          <a:solidFill>
                            <a:schemeClr val="dk1"/>
                          </a:solidFill>
                          <a:effectLst/>
                          <a:latin typeface="Arial Black" pitchFamily="34" charset="0"/>
                        </a:rPr>
                        <a:t>2017 YILI</a:t>
                      </a:r>
                    </a:p>
                  </a:txBody>
                  <a:tcPr marL="0" marR="0" marT="0" marB="0" anchor="ctr">
                    <a:solidFill>
                      <a:srgbClr val="538ED5"/>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Binek</a:t>
                      </a:r>
                      <a:r>
                        <a:rPr lang="tr-TR" sz="1600" b="1" u="none" strike="noStrike" baseline="0" dirty="0" smtClean="0">
                          <a:effectLst/>
                          <a:latin typeface="Arial Black" pitchFamily="34" charset="0"/>
                        </a:rPr>
                        <a:t> oto</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2</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Minibüs</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1</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Otobüs</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0</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Kamyon</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0</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smtClean="0">
                          <a:effectLst/>
                          <a:latin typeface="Arial Black" pitchFamily="34" charset="0"/>
                        </a:rPr>
                        <a:t> Motosiklet</a:t>
                      </a:r>
                      <a:r>
                        <a:rPr lang="tr-TR" sz="1600" b="1" u="none" strike="noStrike" dirty="0">
                          <a:effectLst/>
                          <a:latin typeface="Arial Black" pitchFamily="34" charset="0"/>
                        </a:rPr>
                        <a:t> </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i="0" u="none" strike="noStrike" dirty="0">
                          <a:solidFill>
                            <a:srgbClr val="000000"/>
                          </a:solidFill>
                          <a:effectLst/>
                          <a:latin typeface="Arial Black" pitchFamily="34" charset="0"/>
                        </a:rPr>
                        <a:t>1</a:t>
                      </a:r>
                    </a:p>
                  </a:txBody>
                  <a:tcPr marL="0" marR="0" marT="0" marB="0" anchor="b">
                    <a:solidFill>
                      <a:srgbClr val="D0E5F9"/>
                    </a:solidFill>
                  </a:tcPr>
                </a:tc>
              </a:tr>
              <a:tr h="248480">
                <a:tc>
                  <a:txBody>
                    <a:bodyPr/>
                    <a:lstStyle/>
                    <a:p>
                      <a:pPr lvl="0" algn="l" fontAlgn="b"/>
                      <a:r>
                        <a:rPr lang="tr-TR" sz="1600" b="1" u="none" strike="noStrike" baseline="0" dirty="0">
                          <a:effectLst/>
                          <a:latin typeface="Arial Black" pitchFamily="34" charset="0"/>
                        </a:rPr>
                        <a:t> </a:t>
                      </a:r>
                      <a:r>
                        <a:rPr lang="tr-TR" sz="1600" b="1" u="none" strike="noStrike" dirty="0" err="1" smtClean="0">
                          <a:effectLst/>
                          <a:latin typeface="Arial Black" pitchFamily="34" charset="0"/>
                        </a:rPr>
                        <a:t>Toma</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0</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Panzer</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0</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err="1" smtClean="0">
                          <a:effectLst/>
                          <a:latin typeface="Arial Black" pitchFamily="34" charset="0"/>
                        </a:rPr>
                        <a:t>Short</a:t>
                      </a:r>
                      <a:r>
                        <a:rPr lang="tr-TR" sz="1600" b="1" u="none" strike="noStrike" dirty="0" smtClean="0">
                          <a:effectLst/>
                          <a:latin typeface="Arial Black" pitchFamily="34" charset="0"/>
                        </a:rPr>
                        <a:t> Land</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0</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248480">
                <a:tc>
                  <a:txBody>
                    <a:bodyPr/>
                    <a:lstStyle/>
                    <a:p>
                      <a:pPr lvl="0" algn="l" fontAlgn="b"/>
                      <a:r>
                        <a:rPr lang="tr-TR" sz="1600" b="1" u="none" strike="noStrike" dirty="0">
                          <a:effectLst/>
                          <a:latin typeface="Arial Black" pitchFamily="34" charset="0"/>
                        </a:rPr>
                        <a:t> </a:t>
                      </a:r>
                      <a:r>
                        <a:rPr lang="tr-TR" sz="1600" b="1" u="none" strike="noStrike" dirty="0" smtClean="0">
                          <a:effectLst/>
                          <a:latin typeface="Arial Black" pitchFamily="34" charset="0"/>
                        </a:rPr>
                        <a:t>Diğer</a:t>
                      </a:r>
                      <a:r>
                        <a:rPr lang="tr-TR" sz="1600" b="1" u="none" strike="noStrike" baseline="0" dirty="0" smtClean="0">
                          <a:effectLst/>
                          <a:latin typeface="Arial Black" pitchFamily="34" charset="0"/>
                        </a:rPr>
                        <a:t> Araç</a:t>
                      </a:r>
                      <a:endParaRPr lang="tr-TR" sz="1600" b="1" i="0" u="none" strike="noStrike" dirty="0">
                        <a:solidFill>
                          <a:srgbClr val="000000"/>
                        </a:solidFill>
                        <a:effectLst/>
                        <a:latin typeface="Arial Black" pitchFamily="34" charset="0"/>
                      </a:endParaRPr>
                    </a:p>
                  </a:txBody>
                  <a:tcPr marL="0" marR="0" marT="0" marB="0" anchor="b">
                    <a:solidFill>
                      <a:srgbClr val="EBF8FF"/>
                    </a:solidFill>
                  </a:tcPr>
                </a:tc>
                <a:tc>
                  <a:txBody>
                    <a:bodyPr/>
                    <a:lstStyle/>
                    <a:p>
                      <a:pPr algn="l" fontAlgn="b"/>
                      <a:r>
                        <a:rPr lang="tr-TR" sz="1600" b="1" u="none" strike="noStrike" dirty="0" smtClean="0">
                          <a:effectLst/>
                          <a:latin typeface="Arial Black" pitchFamily="34" charset="0"/>
                        </a:rPr>
                        <a:t>4</a:t>
                      </a:r>
                      <a:endParaRPr lang="tr-TR" sz="1600" b="1" i="0" u="none" strike="noStrike" dirty="0">
                        <a:solidFill>
                          <a:srgbClr val="000000"/>
                        </a:solidFill>
                        <a:effectLst/>
                        <a:latin typeface="Arial Black" pitchFamily="34" charset="0"/>
                      </a:endParaRPr>
                    </a:p>
                  </a:txBody>
                  <a:tcPr marL="0" marR="0" marT="0" marB="0" anchor="b">
                    <a:solidFill>
                      <a:srgbClr val="D0E5F9"/>
                    </a:solidFill>
                  </a:tcPr>
                </a:tc>
              </a:tr>
              <a:tr h="310600">
                <a:tc>
                  <a:txBody>
                    <a:bodyPr/>
                    <a:lstStyle/>
                    <a:p>
                      <a:pPr algn="l" fontAlgn="b"/>
                      <a:r>
                        <a:rPr lang="tr-TR" sz="2000" b="1" u="none" strike="noStrike" dirty="0">
                          <a:effectLst/>
                          <a:latin typeface="Arial Black" pitchFamily="34" charset="0"/>
                        </a:rPr>
                        <a:t> </a:t>
                      </a:r>
                      <a:r>
                        <a:rPr lang="tr-TR" sz="2000" b="1" u="none" strike="noStrike" dirty="0" smtClean="0">
                          <a:effectLst/>
                          <a:latin typeface="Arial Black" pitchFamily="34" charset="0"/>
                        </a:rPr>
                        <a:t>GENEL TOPLAM</a:t>
                      </a:r>
                      <a:endParaRPr lang="tr-TR" sz="2000" b="1" i="0" u="none" strike="noStrike" dirty="0">
                        <a:solidFill>
                          <a:srgbClr val="000000"/>
                        </a:solidFill>
                        <a:effectLst/>
                        <a:latin typeface="Arial Black" pitchFamily="34" charset="0"/>
                      </a:endParaRPr>
                    </a:p>
                  </a:txBody>
                  <a:tcPr marL="0" marR="0" marT="0" marB="0" anchor="ctr">
                    <a:solidFill>
                      <a:srgbClr val="538ED5"/>
                    </a:solidFill>
                  </a:tcPr>
                </a:tc>
                <a:tc>
                  <a:txBody>
                    <a:bodyPr/>
                    <a:lstStyle/>
                    <a:p>
                      <a:pPr algn="l" fontAlgn="b"/>
                      <a:r>
                        <a:rPr lang="tr-TR" sz="2000" b="1" u="none" strike="noStrike" dirty="0" smtClean="0">
                          <a:effectLst/>
                          <a:latin typeface="Arial Black" pitchFamily="34" charset="0"/>
                        </a:rPr>
                        <a:t>8</a:t>
                      </a:r>
                      <a:endParaRPr lang="tr-TR" sz="2000" b="1" i="0" u="none" strike="noStrike" dirty="0">
                        <a:solidFill>
                          <a:srgbClr val="000000"/>
                        </a:solidFill>
                        <a:effectLst/>
                        <a:latin typeface="Arial Black" pitchFamily="34" charset="0"/>
                      </a:endParaRPr>
                    </a:p>
                  </a:txBody>
                  <a:tcPr marL="0" marR="0" marT="0" marB="0" anchor="ctr">
                    <a:solidFill>
                      <a:srgbClr val="538ED5"/>
                    </a:solidFill>
                  </a:tcPr>
                </a:tc>
              </a:tr>
            </a:tbl>
          </a:graphicData>
        </a:graphic>
      </p:graphicFrame>
      <p:sp>
        <p:nvSpPr>
          <p:cNvPr id="10" name="9 Metin kutusu"/>
          <p:cNvSpPr txBox="1"/>
          <p:nvPr/>
        </p:nvSpPr>
        <p:spPr>
          <a:xfrm>
            <a:off x="571472" y="5072074"/>
            <a:ext cx="8001056" cy="1323439"/>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İHTİYAÇ, SORUN VE ÖNERİLER</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altLang="tr-TR" sz="1600" b="1" dirty="0" smtClean="0">
                <a:solidFill>
                  <a:srgbClr val="FFFF00"/>
                </a:solidFill>
                <a:cs typeface="Arial" charset="0"/>
              </a:rPr>
              <a:t> </a:t>
            </a:r>
            <a:r>
              <a:rPr lang="tr-TR" altLang="tr-TR" sz="1600" dirty="0" smtClean="0">
                <a:solidFill>
                  <a:srgbClr val="FFFF00"/>
                </a:solidFill>
                <a:latin typeface="Times New Roman" pitchFamily="18" charset="0"/>
                <a:cs typeface="Times New Roman" pitchFamily="18" charset="0"/>
              </a:rPr>
              <a:t>İlçe Emniyet Müdürlüğü personel sayısının yetersiz olup; Müdürlüğümüze Personel takviyesi yapılması, olayların önlenmesinde ve hizmetlerde daha etkin ve verimli çalışmanın sağlanarak, daha kaliteli hizmet sunulmasını sağlayacağı değerlendirilmektedir. </a:t>
            </a:r>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EMNİYET VE ASAYİŞ (İlçe Jandarma Komutanlığı)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357158" y="1214422"/>
            <a:ext cx="8358246" cy="6494085"/>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BİNA, SOSYAL VE YARDIMCI TESİSLERİN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Kırkağaç ilçe J.K.lığı hizmet binası taban alanı 384 m./kare </a:t>
            </a:r>
            <a:r>
              <a:rPr lang="tr-TR" sz="1600" smtClean="0">
                <a:solidFill>
                  <a:srgbClr val="FFFF00"/>
                </a:solidFill>
                <a:latin typeface="Times New Roman" pitchFamily="18" charset="0"/>
                <a:cs typeface="Times New Roman" pitchFamily="18" charset="0"/>
              </a:rPr>
              <a:t>olan 4 </a:t>
            </a:r>
            <a:r>
              <a:rPr lang="tr-TR" sz="1600" dirty="0" smtClean="0">
                <a:solidFill>
                  <a:srgbClr val="FFFF00"/>
                </a:solidFill>
                <a:latin typeface="Times New Roman" pitchFamily="18" charset="0"/>
                <a:cs typeface="Times New Roman" pitchFamily="18" charset="0"/>
              </a:rPr>
              <a:t>Katlı modern hizmet binası bulunmaktadır. Bu binada Komutanlık karargahı ile, Merkez J.</a:t>
            </a:r>
            <a:r>
              <a:rPr lang="tr-TR" sz="1600" dirty="0" err="1" smtClean="0">
                <a:solidFill>
                  <a:srgbClr val="FFFF00"/>
                </a:solidFill>
                <a:latin typeface="Times New Roman" pitchFamily="18" charset="0"/>
                <a:cs typeface="Times New Roman" pitchFamily="18" charset="0"/>
              </a:rPr>
              <a:t>Krk</a:t>
            </a:r>
            <a:r>
              <a:rPr lang="tr-TR" sz="1600" dirty="0" smtClean="0">
                <a:solidFill>
                  <a:srgbClr val="FFFF00"/>
                </a:solidFill>
                <a:latin typeface="Times New Roman" pitchFamily="18" charset="0"/>
                <a:cs typeface="Times New Roman" pitchFamily="18" charset="0"/>
              </a:rPr>
              <a:t>.K.lığı barınmaktadır. İlçe merkezinde komutanlığımıza ait lojman yoktur, ancak 6’ıncı J.Komando Eğitim Alay Komutanlığı lojmanlarından istifade edilmektedir. Şu an </a:t>
            </a:r>
            <a:r>
              <a:rPr lang="tr-TR" sz="1600" smtClean="0">
                <a:solidFill>
                  <a:srgbClr val="FFFF00"/>
                </a:solidFill>
                <a:latin typeface="Times New Roman" pitchFamily="18" charset="0"/>
                <a:cs typeface="Times New Roman" pitchFamily="18" charset="0"/>
              </a:rPr>
              <a:t>itibariyle 4 </a:t>
            </a:r>
            <a:r>
              <a:rPr lang="tr-TR" sz="1600" dirty="0" smtClean="0">
                <a:solidFill>
                  <a:srgbClr val="FFFF00"/>
                </a:solidFill>
                <a:latin typeface="Times New Roman" pitchFamily="18" charset="0"/>
                <a:cs typeface="Times New Roman" pitchFamily="18" charset="0"/>
              </a:rPr>
              <a:t>personel bu lojmanlardan yararlanmakta, diğer personel ise kirada oturmaktadır.</a:t>
            </a:r>
          </a:p>
          <a:p>
            <a:pPr algn="just">
              <a:buFont typeface="Wingdings" pitchFamily="2" charset="2"/>
              <a:buChar char="q"/>
            </a:pPr>
            <a:r>
              <a:rPr lang="tr-TR" sz="1600" dirty="0" err="1" smtClean="0">
                <a:solidFill>
                  <a:srgbClr val="FFFF00"/>
                </a:solidFill>
                <a:latin typeface="Times New Roman" pitchFamily="18" charset="0"/>
                <a:cs typeface="Times New Roman" pitchFamily="18" charset="0"/>
              </a:rPr>
              <a:t>Gelenbe</a:t>
            </a:r>
            <a:r>
              <a:rPr lang="tr-TR" sz="1600" dirty="0" smtClean="0">
                <a:solidFill>
                  <a:srgbClr val="FFFF00"/>
                </a:solidFill>
                <a:latin typeface="Times New Roman" pitchFamily="18" charset="0"/>
                <a:cs typeface="Times New Roman" pitchFamily="18" charset="0"/>
              </a:rPr>
              <a:t> mahallesinde konuşlanmış bulunan, </a:t>
            </a:r>
            <a:r>
              <a:rPr lang="tr-TR" sz="1600" dirty="0" err="1" smtClean="0">
                <a:solidFill>
                  <a:srgbClr val="FFFF00"/>
                </a:solidFill>
                <a:latin typeface="Times New Roman" pitchFamily="18" charset="0"/>
                <a:cs typeface="Times New Roman" pitchFamily="18" charset="0"/>
              </a:rPr>
              <a:t>Gelenbe</a:t>
            </a:r>
            <a:r>
              <a:rPr lang="tr-TR" sz="1600" dirty="0" smtClean="0">
                <a:solidFill>
                  <a:srgbClr val="FFFF00"/>
                </a:solidFill>
                <a:latin typeface="Times New Roman" pitchFamily="18" charset="0"/>
                <a:cs typeface="Times New Roman" pitchFamily="18" charset="0"/>
              </a:rPr>
              <a:t> J.</a:t>
            </a:r>
            <a:r>
              <a:rPr lang="tr-TR" sz="1600" dirty="0" err="1" smtClean="0">
                <a:solidFill>
                  <a:srgbClr val="FFFF00"/>
                </a:solidFill>
                <a:latin typeface="Times New Roman" pitchFamily="18" charset="0"/>
                <a:cs typeface="Times New Roman" pitchFamily="18" charset="0"/>
              </a:rPr>
              <a:t>Krk</a:t>
            </a:r>
            <a:r>
              <a:rPr lang="tr-TR" sz="1600" dirty="0" smtClean="0">
                <a:solidFill>
                  <a:srgbClr val="FFFF00"/>
                </a:solidFill>
                <a:latin typeface="Times New Roman" pitchFamily="18" charset="0"/>
                <a:cs typeface="Times New Roman" pitchFamily="18" charset="0"/>
              </a:rPr>
              <a:t>.K.lığı taban alanı 275 m./kare </a:t>
            </a:r>
            <a:r>
              <a:rPr lang="tr-TR" sz="1600" smtClean="0">
                <a:solidFill>
                  <a:srgbClr val="FFFF00"/>
                </a:solidFill>
                <a:latin typeface="Times New Roman" pitchFamily="18" charset="0"/>
                <a:cs typeface="Times New Roman" pitchFamily="18" charset="0"/>
              </a:rPr>
              <a:t>olan 3 </a:t>
            </a:r>
            <a:r>
              <a:rPr lang="tr-TR" sz="1600" dirty="0" smtClean="0">
                <a:solidFill>
                  <a:srgbClr val="FFFF00"/>
                </a:solidFill>
                <a:latin typeface="Times New Roman" pitchFamily="18" charset="0"/>
                <a:cs typeface="Times New Roman" pitchFamily="18" charset="0"/>
              </a:rPr>
              <a:t>katlı hizmet binası ve taban alanı 196 m./kare </a:t>
            </a:r>
            <a:r>
              <a:rPr lang="tr-TR" sz="1600" smtClean="0">
                <a:solidFill>
                  <a:srgbClr val="FFFF00"/>
                </a:solidFill>
                <a:latin typeface="Times New Roman" pitchFamily="18" charset="0"/>
                <a:cs typeface="Times New Roman" pitchFamily="18" charset="0"/>
              </a:rPr>
              <a:t>olan 4 katlı 6 </a:t>
            </a:r>
            <a:r>
              <a:rPr lang="tr-TR" sz="1600" dirty="0" smtClean="0">
                <a:solidFill>
                  <a:srgbClr val="FFFF00"/>
                </a:solidFill>
                <a:latin typeface="Times New Roman" pitchFamily="18" charset="0"/>
                <a:cs typeface="Times New Roman" pitchFamily="18" charset="0"/>
              </a:rPr>
              <a:t>daireli lojman bulunmakta olup</a:t>
            </a:r>
            <a:r>
              <a:rPr lang="tr-TR" sz="1600" smtClean="0">
                <a:solidFill>
                  <a:srgbClr val="FFFF00"/>
                </a:solidFill>
                <a:latin typeface="Times New Roman" pitchFamily="18" charset="0"/>
                <a:cs typeface="Times New Roman" pitchFamily="18" charset="0"/>
              </a:rPr>
              <a:t>, 5 </a:t>
            </a:r>
            <a:r>
              <a:rPr lang="tr-TR" sz="1600" dirty="0" smtClean="0">
                <a:solidFill>
                  <a:srgbClr val="FFFF00"/>
                </a:solidFill>
                <a:latin typeface="Times New Roman" pitchFamily="18" charset="0"/>
                <a:cs typeface="Times New Roman" pitchFamily="18" charset="0"/>
              </a:rPr>
              <a:t>tanesi dolu, bir tanesi boştur.</a:t>
            </a:r>
          </a:p>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r"/>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Komutanlığımızda; 2 Adet  4 kişilik Arazi tipi 4*4, 2 Adet</a:t>
            </a:r>
            <a:r>
              <a:rPr lang="tr-TR" sz="1600" b="1" smtClean="0">
                <a:solidFill>
                  <a:srgbClr val="FFFF00"/>
                </a:solidFill>
                <a:latin typeface="Times New Roman" pitchFamily="18" charset="0"/>
                <a:cs typeface="Times New Roman" pitchFamily="18" charset="0"/>
              </a:rPr>
              <a:t> 4</a:t>
            </a:r>
            <a:r>
              <a:rPr lang="tr-TR" sz="1600" smtClean="0">
                <a:solidFill>
                  <a:srgbClr val="FFFF00"/>
                </a:solidFill>
                <a:latin typeface="Times New Roman" pitchFamily="18" charset="0"/>
                <a:cs typeface="Times New Roman" pitchFamily="18" charset="0"/>
              </a:rPr>
              <a:t> kişilik Ford</a:t>
            </a:r>
            <a:r>
              <a:rPr lang="tr-TR" sz="1600" b="1" smtClean="0">
                <a:solidFill>
                  <a:srgbClr val="FFFF00"/>
                </a:solidFill>
                <a:latin typeface="Times New Roman" pitchFamily="18" charset="0"/>
                <a:cs typeface="Times New Roman" pitchFamily="18" charset="0"/>
              </a:rPr>
              <a:t> </a:t>
            </a:r>
            <a:r>
              <a:rPr lang="tr-TR" sz="1600" smtClean="0">
                <a:solidFill>
                  <a:srgbClr val="FFFF00"/>
                </a:solidFill>
                <a:latin typeface="Times New Roman" pitchFamily="18" charset="0"/>
                <a:cs typeface="Times New Roman" pitchFamily="18" charset="0"/>
              </a:rPr>
              <a:t>Connenct ve 2 Adet 6 kişilik Ford Custom olmak üzere, toplam </a:t>
            </a:r>
            <a:r>
              <a:rPr lang="tr-TR" sz="1600" b="1" smtClean="0">
                <a:solidFill>
                  <a:srgbClr val="FFFF00"/>
                </a:solidFill>
                <a:latin typeface="Times New Roman" pitchFamily="18" charset="0"/>
                <a:cs typeface="Times New Roman" pitchFamily="18" charset="0"/>
              </a:rPr>
              <a:t>6</a:t>
            </a:r>
            <a:r>
              <a:rPr lang="tr-TR" sz="1600" smtClean="0">
                <a:solidFill>
                  <a:srgbClr val="FFFF00"/>
                </a:solidFill>
                <a:latin typeface="Times New Roman" pitchFamily="18" charset="0"/>
                <a:cs typeface="Times New Roman" pitchFamily="18" charset="0"/>
              </a:rPr>
              <a:t> araç bulunmaktadır.  </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Silah durumu ise; </a:t>
            </a:r>
            <a:r>
              <a:rPr lang="tr-TR" sz="1600" b="1" smtClean="0">
                <a:solidFill>
                  <a:srgbClr val="FFFF00"/>
                </a:solidFill>
                <a:latin typeface="Times New Roman" pitchFamily="18" charset="0"/>
                <a:cs typeface="Times New Roman" pitchFamily="18" charset="0"/>
              </a:rPr>
              <a:t>27 </a:t>
            </a:r>
            <a:r>
              <a:rPr lang="tr-TR" sz="1600" smtClean="0">
                <a:solidFill>
                  <a:srgbClr val="FFFF00"/>
                </a:solidFill>
                <a:latin typeface="Times New Roman" pitchFamily="18" charset="0"/>
                <a:cs typeface="Times New Roman" pitchFamily="18" charset="0"/>
              </a:rPr>
              <a:t>adet G3 Piyade Tüfeği </a:t>
            </a:r>
            <a:r>
              <a:rPr lang="tr-TR" sz="1600" b="1" smtClean="0">
                <a:solidFill>
                  <a:srgbClr val="FFFF00"/>
                </a:solidFill>
                <a:latin typeface="Times New Roman" pitchFamily="18" charset="0"/>
                <a:cs typeface="Times New Roman" pitchFamily="18" charset="0"/>
              </a:rPr>
              <a:t>35 adet</a:t>
            </a:r>
            <a:r>
              <a:rPr lang="tr-TR" sz="1600" smtClean="0">
                <a:solidFill>
                  <a:srgbClr val="FFFF00"/>
                </a:solidFill>
                <a:latin typeface="Times New Roman" pitchFamily="18" charset="0"/>
                <a:cs typeface="Times New Roman" pitchFamily="18" charset="0"/>
              </a:rPr>
              <a:t> MP-5 Makinalı Tabanca ve 2 adet Tabanca, olmak üzere toplam </a:t>
            </a:r>
            <a:r>
              <a:rPr lang="tr-TR" sz="1600" b="1" smtClean="0">
                <a:solidFill>
                  <a:srgbClr val="FFFF00"/>
                </a:solidFill>
                <a:latin typeface="Times New Roman" pitchFamily="18" charset="0"/>
                <a:cs typeface="Times New Roman" pitchFamily="18" charset="0"/>
              </a:rPr>
              <a:t>64 </a:t>
            </a:r>
            <a:r>
              <a:rPr lang="tr-TR" sz="1600" smtClean="0">
                <a:solidFill>
                  <a:srgbClr val="FFFF00"/>
                </a:solidFill>
                <a:latin typeface="Times New Roman" pitchFamily="18" charset="0"/>
                <a:cs typeface="Times New Roman" pitchFamily="18" charset="0"/>
              </a:rPr>
              <a:t>silah bulunmaktadır. Tüm erbaş ve erler kadro silahı MP–5 Makineli Tabanca ile görev yapmaktadır.</a:t>
            </a:r>
          </a:p>
          <a:p>
            <a:pPr algn="ctr"/>
            <a:endParaRPr lang="tr-TR" sz="1600" b="1" u="sng"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İHTİYAÇ,SORUN VE ÖNERİLER</a:t>
            </a:r>
          </a:p>
          <a:p>
            <a:pPr algn="just">
              <a:buFont typeface="Wingdings" pitchFamily="2" charset="2"/>
              <a:buChar char="q"/>
            </a:pPr>
            <a:r>
              <a:rPr lang="tr-TR" altLang="tr-TR" sz="1600" smtClean="0">
                <a:solidFill>
                  <a:srgbClr val="FFFF00"/>
                </a:solidFill>
                <a:latin typeface="Times New Roman" pitchFamily="18" charset="0"/>
                <a:cs typeface="Times New Roman" pitchFamily="18" charset="0"/>
              </a:rPr>
              <a:t>İlçe Jandarma Komutanlığının personel sayısı yetersiz olup; personel takviyesi yapılması, olayların önlenmesinde ve hizmetlerde daha etkin ve verimli çalışmayı sağlayacaktır. </a:t>
            </a:r>
            <a:endParaRPr lang="tr-TR" sz="1600" b="1" u="sng"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BELEDİYE HİZMETLERİ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357158" y="1214423"/>
            <a:ext cx="8358246" cy="7632859"/>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Kırkağaç Belediyesi Şair Eşref Mahallesi, Atatürk Caddesi, 56 Sokak, No:118 adresinde  hizmet vermektedir. </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Belediyemizin kuruluşu, Kırkağaç’ </a:t>
            </a:r>
            <a:r>
              <a:rPr lang="tr-TR" sz="1600" dirty="0" err="1" smtClean="0">
                <a:solidFill>
                  <a:srgbClr val="FFFF00"/>
                </a:solidFill>
                <a:latin typeface="Times New Roman" pitchFamily="18" charset="0"/>
                <a:cs typeface="Times New Roman" pitchFamily="18" charset="0"/>
              </a:rPr>
              <a:t>ın</a:t>
            </a:r>
            <a:r>
              <a:rPr lang="tr-TR" sz="1600" dirty="0" smtClean="0">
                <a:solidFill>
                  <a:srgbClr val="FFFF00"/>
                </a:solidFill>
                <a:latin typeface="Times New Roman" pitchFamily="18" charset="0"/>
                <a:cs typeface="Times New Roman" pitchFamily="18" charset="0"/>
              </a:rPr>
              <a:t> İlçe teşkilatına kavuştuğu yıl olan 1861 yılına dayanmaktadır. </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Belediyesinde</a:t>
            </a:r>
            <a:r>
              <a:rPr lang="tr-TR" sz="1600" smtClean="0">
                <a:solidFill>
                  <a:srgbClr val="FFFF00"/>
                </a:solidFill>
                <a:latin typeface="Times New Roman" pitchFamily="18" charset="0"/>
                <a:cs typeface="Times New Roman" pitchFamily="18" charset="0"/>
              </a:rPr>
              <a:t>; 29 </a:t>
            </a:r>
            <a:r>
              <a:rPr lang="tr-TR" sz="1600" dirty="0" smtClean="0">
                <a:solidFill>
                  <a:srgbClr val="FFFF00"/>
                </a:solidFill>
                <a:latin typeface="Times New Roman" pitchFamily="18" charset="0"/>
                <a:cs typeface="Times New Roman" pitchFamily="18" charset="0"/>
              </a:rPr>
              <a:t>Memur</a:t>
            </a:r>
            <a:r>
              <a:rPr lang="tr-TR" sz="1600" smtClean="0">
                <a:solidFill>
                  <a:srgbClr val="FFFF00"/>
                </a:solidFill>
                <a:latin typeface="Times New Roman" pitchFamily="18" charset="0"/>
                <a:cs typeface="Times New Roman" pitchFamily="18" charset="0"/>
              </a:rPr>
              <a:t>, 7 işçi, 12 sözleşmeli </a:t>
            </a:r>
            <a:r>
              <a:rPr lang="tr-TR" sz="1600" dirty="0" smtClean="0">
                <a:solidFill>
                  <a:srgbClr val="FFFF00"/>
                </a:solidFill>
                <a:latin typeface="Times New Roman" pitchFamily="18" charset="0"/>
                <a:cs typeface="Times New Roman" pitchFamily="18" charset="0"/>
              </a:rPr>
              <a:t>olmak üzere </a:t>
            </a:r>
            <a:r>
              <a:rPr lang="tr-TR" sz="1600" smtClean="0">
                <a:solidFill>
                  <a:srgbClr val="FFFF00"/>
                </a:solidFill>
                <a:latin typeface="Times New Roman" pitchFamily="18" charset="0"/>
                <a:cs typeface="Times New Roman" pitchFamily="18" charset="0"/>
              </a:rPr>
              <a:t>toplam 48 </a:t>
            </a:r>
            <a:r>
              <a:rPr lang="tr-TR" sz="1600" dirty="0" smtClean="0">
                <a:solidFill>
                  <a:srgbClr val="FFFF00"/>
                </a:solidFill>
                <a:latin typeface="Times New Roman" pitchFamily="18" charset="0"/>
                <a:cs typeface="Times New Roman" pitchFamily="18" charset="0"/>
              </a:rPr>
              <a:t>personel görev yapmaktadır.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 SOSYAL VE YARDIMCI TESİSLERİN DURUMU</a:t>
            </a:r>
          </a:p>
          <a:p>
            <a:pPr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İlçemiz merkezinde; Belediyeye ait 1 adet Hizmet binası, 1 adet Ek Hizmet Binası (şantiye olarak kullanılmaktadır.) 6360 Sayılı Kanun ile köyden mahalleye dönüşen beldelerde bulunan 4 adet Belediye Hizmet Binası ve 1 adet Sosyal Tesis bulunmaktadır.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a:t>
            </a:r>
            <a:r>
              <a:rPr lang="tr-TR" sz="1600" b="1" dirty="0" smtClean="0">
                <a:solidFill>
                  <a:srgbClr val="FFFF00"/>
                </a:solidFill>
                <a:latin typeface="Times New Roman" pitchFamily="18" charset="0"/>
                <a:cs typeface="Times New Roman" pitchFamily="18" charset="0"/>
              </a:rPr>
              <a:t> </a:t>
            </a:r>
            <a:r>
              <a:rPr lang="tr-TR" sz="1600" dirty="0" smtClean="0">
                <a:solidFill>
                  <a:srgbClr val="FFFF00"/>
                </a:solidFill>
                <a:latin typeface="Times New Roman" pitchFamily="18" charset="0"/>
                <a:cs typeface="Times New Roman" pitchFamily="18" charset="0"/>
              </a:rPr>
              <a:t>Belediyesi</a:t>
            </a:r>
            <a:r>
              <a:rPr lang="tr-TR" sz="1600" smtClean="0">
                <a:solidFill>
                  <a:srgbClr val="FFFF00"/>
                </a:solidFill>
                <a:latin typeface="Times New Roman" pitchFamily="18" charset="0"/>
                <a:cs typeface="Times New Roman" pitchFamily="18" charset="0"/>
              </a:rPr>
              <a:t>; 24 </a:t>
            </a:r>
            <a:r>
              <a:rPr lang="tr-TR" sz="1600" dirty="0" smtClean="0">
                <a:solidFill>
                  <a:srgbClr val="FFFF00"/>
                </a:solidFill>
                <a:latin typeface="Times New Roman" pitchFamily="18" charset="0"/>
                <a:cs typeface="Times New Roman" pitchFamily="18" charset="0"/>
              </a:rPr>
              <a:t>adet kamyon, 12 adet traktör</a:t>
            </a:r>
            <a:r>
              <a:rPr lang="tr-TR" sz="1600" smtClean="0">
                <a:solidFill>
                  <a:srgbClr val="FFFF00"/>
                </a:solidFill>
                <a:latin typeface="Times New Roman" pitchFamily="18" charset="0"/>
                <a:cs typeface="Times New Roman" pitchFamily="18" charset="0"/>
              </a:rPr>
              <a:t>,  15 </a:t>
            </a:r>
            <a:r>
              <a:rPr lang="tr-TR" sz="1600" dirty="0" smtClean="0">
                <a:solidFill>
                  <a:srgbClr val="FFFF00"/>
                </a:solidFill>
                <a:latin typeface="Times New Roman" pitchFamily="18" charset="0"/>
                <a:cs typeface="Times New Roman" pitchFamily="18" charset="0"/>
              </a:rPr>
              <a:t>adet kamyonet, 5 adet otomobil,  2 adet otobüs, 1 adet özel amaçlı çekici,  1 adet </a:t>
            </a:r>
            <a:r>
              <a:rPr lang="tr-TR" sz="1600" dirty="0" err="1" smtClean="0">
                <a:solidFill>
                  <a:srgbClr val="FFFF00"/>
                </a:solidFill>
                <a:latin typeface="Times New Roman" pitchFamily="18" charset="0"/>
                <a:cs typeface="Times New Roman" pitchFamily="18" charset="0"/>
              </a:rPr>
              <a:t>lowped</a:t>
            </a:r>
            <a:r>
              <a:rPr lang="tr-TR" sz="1600" dirty="0" smtClean="0">
                <a:solidFill>
                  <a:srgbClr val="FFFF00"/>
                </a:solidFill>
                <a:latin typeface="Times New Roman" pitchFamily="18" charset="0"/>
                <a:cs typeface="Times New Roman" pitchFamily="18" charset="0"/>
              </a:rPr>
              <a:t>, 1 adet özel amaçlı kurtarıcı, 2 adet ekskavatör,  4 adet kepçe,  1 adet silindir, 1 adet motosiklet ile hizmet vermektedir.</a:t>
            </a:r>
            <a:endParaRPr lang="tr-TR" sz="1600" b="1" dirty="0" smtClean="0">
              <a:solidFill>
                <a:srgbClr val="FFFF00"/>
              </a:solidFill>
              <a:latin typeface="Times New Roman" pitchFamily="18" charset="0"/>
              <a:cs typeface="Times New Roman" pitchFamily="18" charset="0"/>
            </a:endParaRPr>
          </a:p>
          <a:p>
            <a:pPr algn="ctr"/>
            <a:endParaRPr lang="tr-TR" sz="14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400" dirty="0" smtClean="0">
              <a:solidFill>
                <a:srgbClr val="FFFF00"/>
              </a:solidFill>
              <a:latin typeface="Times New Roman" pitchFamily="18" charset="0"/>
              <a:cs typeface="Times New Roman" pitchFamily="18" charset="0"/>
            </a:endParaRPr>
          </a:p>
          <a:p>
            <a:pPr algn="ctr"/>
            <a:endParaRPr lang="tr-TR" sz="14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400" dirty="0" smtClean="0">
              <a:solidFill>
                <a:srgbClr val="FFFF00"/>
              </a:solidFill>
              <a:latin typeface="Times New Roman" pitchFamily="18" charset="0"/>
              <a:cs typeface="Times New Roman" pitchFamily="18" charset="0"/>
            </a:endParaRPr>
          </a:p>
          <a:p>
            <a:pPr algn="just"/>
            <a:endParaRPr lang="tr-TR" sz="1400" dirty="0" smtClean="0">
              <a:solidFill>
                <a:srgbClr val="FFFF00"/>
              </a:solidFill>
              <a:latin typeface="Times New Roman" pitchFamily="18" charset="0"/>
              <a:cs typeface="Times New Roman" pitchFamily="18" charset="0"/>
            </a:endParaRPr>
          </a:p>
          <a:p>
            <a:pPr algn="just"/>
            <a:endParaRPr lang="tr-TR" sz="14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400" b="1" dirty="0" smtClean="0"/>
          </a:p>
          <a:p>
            <a:pPr algn="just">
              <a:buFont typeface="Wingdings" pitchFamily="2" charset="2"/>
              <a:buChar char="q"/>
            </a:pPr>
            <a:endParaRPr lang="tr-TR" sz="1400" dirty="0" smtClean="0">
              <a:solidFill>
                <a:srgbClr val="FFFF00"/>
              </a:solidFill>
              <a:latin typeface="Times New Roman" pitchFamily="18" charset="0"/>
              <a:cs typeface="Times New Roman" pitchFamily="18" charset="0"/>
            </a:endParaRPr>
          </a:p>
          <a:p>
            <a:pPr>
              <a:buFont typeface="Wingdings" pitchFamily="2" charset="2"/>
              <a:buChar char="q"/>
            </a:pPr>
            <a:endParaRPr lang="tr-TR" sz="1400" dirty="0" smtClean="0">
              <a:solidFill>
                <a:srgbClr val="FFFF00"/>
              </a:solidFill>
              <a:latin typeface="Times New Roman" pitchFamily="18" charset="0"/>
              <a:cs typeface="Times New Roman" pitchFamily="18" charset="0"/>
            </a:endParaRPr>
          </a:p>
          <a:p>
            <a:pPr algn="just"/>
            <a:endParaRPr lang="tr-TR" sz="1400" dirty="0" smtClean="0">
              <a:solidFill>
                <a:srgbClr val="FFFF00"/>
              </a:solidFill>
              <a:latin typeface="Times New Roman" pitchFamily="18" charset="0"/>
              <a:cs typeface="Times New Roman" pitchFamily="18" charset="0"/>
            </a:endParaRPr>
          </a:p>
          <a:p>
            <a:pPr algn="just"/>
            <a:endParaRPr lang="tr-TR" sz="1400" dirty="0" smtClean="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(Gençlik Hizmetleri ve Spor İlçe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4" y="928670"/>
            <a:ext cx="8143932" cy="6986528"/>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Gençlik Hizmetleri ve Spor İlçe Müdürlüğü Şair Eşref Mahallesi Atatürk Caddesi No:124 adresinde hizmet vermektedir.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Gençlik Hizmetleri ve Spor İlçe Müdürlüğünde 1 Müdür Vekili görev yapmaktadır.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BİNA-SOSYAL VE YARDIMCI TESİSLER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Gençlik Hizmetleri ve Spor İlçe Müdürlüğü; Şair Eşref Stadyumunun alt katında hizmet vermektedir. </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İlçemizde 1 adet futbol sahası ve 1 adet kapalı spor salonu bulunmakta olup, bakım ve işletme hakkı Gençlik Hizmetleri ve Spor İl Müdürlüğünce 15/06/2016 tarihinden itibaren 10 yıllığına Kırkağaç Belediyesine devredilmiştir.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İlçemiz </a:t>
            </a:r>
            <a:r>
              <a:rPr lang="tr-TR" sz="1600" dirty="0" err="1" smtClean="0">
                <a:solidFill>
                  <a:srgbClr val="FFFF00"/>
                </a:solidFill>
                <a:latin typeface="Times New Roman" pitchFamily="18" charset="0"/>
                <a:cs typeface="Times New Roman" pitchFamily="18" charset="0"/>
              </a:rPr>
              <a:t>Sarıağa</a:t>
            </a:r>
            <a:r>
              <a:rPr lang="tr-TR" sz="1600" dirty="0" smtClean="0">
                <a:solidFill>
                  <a:srgbClr val="FFFF00"/>
                </a:solidFill>
                <a:latin typeface="Times New Roman" pitchFamily="18" charset="0"/>
                <a:cs typeface="Times New Roman" pitchFamily="18" charset="0"/>
              </a:rPr>
              <a:t> Mahallesinde Şehzadeler Kırkağaç Gençlik ve İzcilik Doğa Kampı bulunmaktadır. Tesisin maliki Maliye </a:t>
            </a:r>
            <a:r>
              <a:rPr lang="tr-TR" sz="1600" smtClean="0">
                <a:solidFill>
                  <a:srgbClr val="FFFF00"/>
                </a:solidFill>
                <a:latin typeface="Times New Roman" pitchFamily="18" charset="0"/>
                <a:cs typeface="Times New Roman" pitchFamily="18" charset="0"/>
              </a:rPr>
              <a:t>Hazinesidir.</a:t>
            </a:r>
          </a:p>
          <a:p>
            <a:pPr algn="just"/>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ARAÇ,MAKİNA VE TEÇHİZAT DURUMU</a:t>
            </a:r>
          </a:p>
          <a:p>
            <a:pPr algn="just"/>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Hizmet aracı bulunmamaktadır.</a:t>
            </a: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285750" lvl="0" indent="-285750" algn="just">
              <a:buFont typeface="Wingdings" pitchFamily="2" charset="2"/>
              <a:buChar char="q"/>
            </a:pPr>
            <a:r>
              <a:rPr lang="tr-TR" sz="2000" dirty="0" smtClean="0">
                <a:solidFill>
                  <a:srgbClr val="FFFF00"/>
                </a:solidFill>
                <a:latin typeface="Times New Roman" pitchFamily="18" charset="0"/>
                <a:cs typeface="Times New Roman" pitchFamily="18" charset="0"/>
              </a:rPr>
              <a:t>İlçemiz; Osmanlı Devletinin idari yapılanmasında, 1326 yılında kurulan Anadolu Beylerbeyliğine bağlı, devletin ilk kurulan sancaklarından olan Bursa merkezli </a:t>
            </a:r>
            <a:r>
              <a:rPr lang="tr-TR" sz="2000" dirty="0" err="1" smtClean="0">
                <a:solidFill>
                  <a:srgbClr val="FFFF00"/>
                </a:solidFill>
                <a:latin typeface="Times New Roman" pitchFamily="18" charset="0"/>
                <a:cs typeface="Times New Roman" pitchFamily="18" charset="0"/>
              </a:rPr>
              <a:t>Hüdavendigar</a:t>
            </a:r>
            <a:r>
              <a:rPr lang="tr-TR" sz="2000" dirty="0" smtClean="0">
                <a:solidFill>
                  <a:srgbClr val="FFFF00"/>
                </a:solidFill>
                <a:latin typeface="Times New Roman" pitchFamily="18" charset="0"/>
                <a:cs typeface="Times New Roman" pitchFamily="18" charset="0"/>
              </a:rPr>
              <a:t> Sancağının </a:t>
            </a:r>
            <a:r>
              <a:rPr lang="tr-TR" sz="2000" dirty="0" err="1" smtClean="0">
                <a:solidFill>
                  <a:srgbClr val="FFFF00"/>
                </a:solidFill>
                <a:latin typeface="Times New Roman" pitchFamily="18" charset="0"/>
                <a:cs typeface="Times New Roman" pitchFamily="18" charset="0"/>
              </a:rPr>
              <a:t>Tarhala</a:t>
            </a:r>
            <a:r>
              <a:rPr lang="tr-TR" sz="2000" dirty="0" smtClean="0">
                <a:solidFill>
                  <a:srgbClr val="FFFF00"/>
                </a:solidFill>
                <a:latin typeface="Times New Roman" pitchFamily="18" charset="0"/>
                <a:cs typeface="Times New Roman" pitchFamily="18" charset="0"/>
              </a:rPr>
              <a:t> Kazası (bugünkü Soma </a:t>
            </a:r>
            <a:r>
              <a:rPr lang="tr-TR" sz="2000" dirty="0" err="1" smtClean="0">
                <a:solidFill>
                  <a:srgbClr val="FFFF00"/>
                </a:solidFill>
                <a:latin typeface="Times New Roman" pitchFamily="18" charset="0"/>
                <a:cs typeface="Times New Roman" pitchFamily="18" charset="0"/>
              </a:rPr>
              <a:t>Darkale</a:t>
            </a:r>
            <a:r>
              <a:rPr lang="tr-TR" sz="2000" dirty="0" smtClean="0">
                <a:solidFill>
                  <a:srgbClr val="FFFF00"/>
                </a:solidFill>
                <a:latin typeface="Times New Roman" pitchFamily="18" charset="0"/>
                <a:cs typeface="Times New Roman" pitchFamily="18" charset="0"/>
              </a:rPr>
              <a:t>) bünyesinde yer almıştır.	 </a:t>
            </a:r>
          </a:p>
          <a:p>
            <a:pPr marL="285750" lvl="0" indent="-285750" algn="just">
              <a:buFont typeface="Wingdings" pitchFamily="2" charset="2"/>
              <a:buChar char="q"/>
            </a:pPr>
            <a:r>
              <a:rPr lang="tr-TR" sz="2000" dirty="0" smtClean="0">
                <a:solidFill>
                  <a:srgbClr val="FFFF00"/>
                </a:solidFill>
                <a:latin typeface="Times New Roman" pitchFamily="18" charset="0"/>
                <a:cs typeface="Times New Roman" pitchFamily="18" charset="0"/>
              </a:rPr>
              <a:t>1530 yılına kadar 94 vergi nüfusu olduğu, köy statüsünün  devam ettiği görülmektedir.. </a:t>
            </a:r>
          </a:p>
          <a:p>
            <a:pPr marL="342900" indent="-342900" algn="just">
              <a:buFont typeface="Wingdings" pitchFamily="2" charset="2"/>
              <a:buChar char="q"/>
            </a:pPr>
            <a:r>
              <a:rPr lang="tr-TR" sz="2000" dirty="0" smtClean="0">
                <a:solidFill>
                  <a:srgbClr val="FFFF00"/>
                </a:solidFill>
                <a:latin typeface="Times New Roman" pitchFamily="18" charset="0"/>
                <a:cs typeface="Times New Roman" pitchFamily="18" charset="0"/>
              </a:rPr>
              <a:t>Yunan işgalinden kurtuluş tarihi 12 Eylül 1922’dir. </a:t>
            </a:r>
          </a:p>
          <a:p>
            <a:pPr marL="285750" indent="-285750" algn="just">
              <a:buFont typeface="Wingdings" pitchFamily="2" charset="2"/>
              <a:buChar char="q"/>
            </a:pPr>
            <a:r>
              <a:rPr lang="tr-TR" sz="2000" dirty="0" smtClean="0">
                <a:solidFill>
                  <a:srgbClr val="FFFF00"/>
                </a:solidFill>
                <a:latin typeface="Times New Roman" pitchFamily="18" charset="0"/>
                <a:cs typeface="Times New Roman" pitchFamily="18" charset="0"/>
              </a:rPr>
              <a:t>Kırkağaç Manisa’nın 79 km. kuzeyinde, Çamlıca (Seyhan) dağının eteklerinde yer almaktadır. </a:t>
            </a:r>
          </a:p>
          <a:p>
            <a:pPr marL="285750" indent="-285750" algn="just">
              <a:buFont typeface="Wingdings" pitchFamily="2" charset="2"/>
              <a:buChar char="q"/>
            </a:pPr>
            <a:r>
              <a:rPr lang="tr-TR" sz="2000" dirty="0" smtClean="0">
                <a:solidFill>
                  <a:srgbClr val="FFFF00"/>
                </a:solidFill>
                <a:latin typeface="Times New Roman" pitchFamily="18" charset="0"/>
                <a:cs typeface="Times New Roman" pitchFamily="18" charset="0"/>
              </a:rPr>
              <a:t>Yüzölçümü 543 Km2 </a:t>
            </a:r>
            <a:r>
              <a:rPr lang="tr-TR" sz="2000" dirty="0" err="1" smtClean="0">
                <a:solidFill>
                  <a:srgbClr val="FFFF00"/>
                </a:solidFill>
                <a:latin typeface="Times New Roman" pitchFamily="18" charset="0"/>
                <a:cs typeface="Times New Roman" pitchFamily="18" charset="0"/>
              </a:rPr>
              <a:t>dir</a:t>
            </a:r>
            <a:r>
              <a:rPr lang="tr-TR" sz="2000" smtClean="0">
                <a:solidFill>
                  <a:srgbClr val="FFFF00"/>
                </a:solidFill>
                <a:latin typeface="Times New Roman" pitchFamily="18" charset="0"/>
                <a:cs typeface="Times New Roman" pitchFamily="18" charset="0"/>
              </a:rPr>
              <a:t>. İlçe Merkezinin denizden yüksekliği 180 metredir.</a:t>
            </a:r>
            <a:endParaRPr lang="tr-TR" sz="2000" dirty="0" smtClean="0">
              <a:solidFill>
                <a:srgbClr val="FFFF00"/>
              </a:solidFill>
              <a:latin typeface="Times New Roman" pitchFamily="18" charset="0"/>
              <a:cs typeface="Times New Roman" pitchFamily="18" charset="0"/>
            </a:endParaRPr>
          </a:p>
          <a:p>
            <a:pPr marL="285750" indent="-285750" algn="just">
              <a:buFont typeface="Wingdings" pitchFamily="2" charset="2"/>
              <a:buChar char="q"/>
            </a:pPr>
            <a:r>
              <a:rPr lang="tr-TR" sz="2000" smtClean="0">
                <a:solidFill>
                  <a:srgbClr val="FFFF00"/>
                </a:solidFill>
                <a:latin typeface="Times New Roman" pitchFamily="18" charset="0"/>
                <a:cs typeface="Times New Roman" pitchFamily="18" charset="0"/>
              </a:rPr>
              <a:t>Ortalama </a:t>
            </a:r>
            <a:r>
              <a:rPr lang="tr-TR" sz="2000" dirty="0" smtClean="0">
                <a:solidFill>
                  <a:srgbClr val="FFFF00"/>
                </a:solidFill>
                <a:latin typeface="Times New Roman" pitchFamily="18" charset="0"/>
                <a:cs typeface="Times New Roman" pitchFamily="18" charset="0"/>
              </a:rPr>
              <a:t>yıllık sıcaklık 14 derece ile 16,5 derece arasındadır.</a:t>
            </a:r>
          </a:p>
          <a:p>
            <a:pPr marL="342900" indent="-342900" algn="just">
              <a:buFont typeface="Wingdings" pitchFamily="2" charset="2"/>
              <a:buChar char="q"/>
            </a:pPr>
            <a:r>
              <a:rPr lang="tr-TR" sz="2000" dirty="0" smtClean="0">
                <a:solidFill>
                  <a:srgbClr val="FFFF00"/>
                </a:solidFill>
                <a:latin typeface="Times New Roman" pitchFamily="18" charset="0"/>
                <a:cs typeface="Times New Roman" pitchFamily="18" charset="0"/>
              </a:rPr>
              <a:t>Kırkağaç İlçesi, 42716 nüfus ve 15 adet merkez</a:t>
            </a:r>
            <a:r>
              <a:rPr lang="tr-TR" sz="2000" smtClean="0">
                <a:solidFill>
                  <a:srgbClr val="FFFF00"/>
                </a:solidFill>
                <a:latin typeface="Times New Roman" pitchFamily="18" charset="0"/>
                <a:cs typeface="Times New Roman" pitchFamily="18" charset="0"/>
              </a:rPr>
              <a:t>, 32 kırsal olmak </a:t>
            </a:r>
            <a:r>
              <a:rPr lang="tr-TR" sz="2000" dirty="0" smtClean="0">
                <a:solidFill>
                  <a:srgbClr val="FFFF00"/>
                </a:solidFill>
                <a:latin typeface="Times New Roman" pitchFamily="18" charset="0"/>
                <a:cs typeface="Times New Roman" pitchFamily="18" charset="0"/>
              </a:rPr>
              <a:t>üzere, 47 adet mahalleden oluşmaktadır.</a:t>
            </a:r>
          </a:p>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642918"/>
            <a:ext cx="7851648" cy="50006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 HAKKINDA</a:t>
            </a:r>
            <a:endParaRPr lang="tr-TR" sz="2000" dirty="0">
              <a:solidFill>
                <a:srgbClr val="FF000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(İlçe Halk Kütüphanesi)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4" y="1000108"/>
            <a:ext cx="8143932" cy="7355860"/>
          </a:xfrm>
          <a:prstGeom prst="rect">
            <a:avLst/>
          </a:prstGeom>
          <a:noFill/>
        </p:spPr>
        <p:txBody>
          <a:bodyPr wrap="square" rtlCol="0">
            <a:spAutoFit/>
          </a:bodyPr>
          <a:lstStyle/>
          <a:p>
            <a:pPr algn="just">
              <a:buFont typeface="Wingdings" pitchFamily="2" charset="2"/>
              <a:buChar char="q"/>
            </a:pPr>
            <a:r>
              <a:rPr lang="tr-TR" sz="1500" dirty="0" smtClean="0">
                <a:solidFill>
                  <a:srgbClr val="FFFF00"/>
                </a:solidFill>
                <a:latin typeface="Times New Roman" pitchFamily="18" charset="0"/>
                <a:cs typeface="Times New Roman" pitchFamily="18" charset="0"/>
              </a:rPr>
              <a:t>İlçe Kütüphanemiz ilk defa 01/11/1983 yılında Belediye Kültür Merkezi olarak kullanılan binada hizmet vermeye başlamıştır. 2005-2006 yıllarında ise Şair Eşref Stadyumunun altında hizmet vermektedir.</a:t>
            </a:r>
          </a:p>
          <a:p>
            <a:pPr algn="just">
              <a:buFont typeface="Wingdings" pitchFamily="2" charset="2"/>
              <a:buChar char="q"/>
            </a:pPr>
            <a:r>
              <a:rPr lang="tr-TR" sz="1500" dirty="0" smtClean="0">
                <a:solidFill>
                  <a:srgbClr val="FFFF00"/>
                </a:solidFill>
                <a:latin typeface="Times New Roman" pitchFamily="18" charset="0"/>
                <a:cs typeface="Times New Roman" pitchFamily="18" charset="0"/>
              </a:rPr>
              <a:t>İlçe Halk Kütüphanesine kayıtlı 2429 adet üye vardır. Yaklaşık 26230 adet kitap, 58 çeşit süreli yayın aboneliği ile halka hizmet verilmektedir.</a:t>
            </a:r>
          </a:p>
          <a:p>
            <a:pPr algn="just">
              <a:buFont typeface="Wingdings" pitchFamily="2" charset="2"/>
              <a:buChar char="q"/>
            </a:pPr>
            <a:r>
              <a:rPr lang="tr-TR" sz="1500" dirty="0" smtClean="0">
                <a:solidFill>
                  <a:srgbClr val="FFFF00"/>
                </a:solidFill>
                <a:latin typeface="Times New Roman" pitchFamily="18" charset="0"/>
                <a:cs typeface="Times New Roman" pitchFamily="18" charset="0"/>
              </a:rPr>
              <a:t>Kütüphanemizde mevcut olan kitapların büyük bölümü Kültür ve Turizm Bakanlığınca gönderilmiştir. Bunun yanı sıra vatandaşlardan gelen kitap bağışları da bulunmaktadır. Bu kitaplar her okuyucu kitlesinde hitap edecek durumdadır. </a:t>
            </a:r>
          </a:p>
          <a:p>
            <a:pPr algn="just"/>
            <a:endParaRPr lang="tr-TR" sz="1500" dirty="0" smtClean="0">
              <a:solidFill>
                <a:srgbClr val="FFFF00"/>
              </a:solidFill>
              <a:latin typeface="Times New Roman" pitchFamily="18" charset="0"/>
              <a:cs typeface="Times New Roman" pitchFamily="18" charset="0"/>
            </a:endParaRPr>
          </a:p>
          <a:p>
            <a:pPr algn="ctr"/>
            <a:r>
              <a:rPr lang="tr-TR" sz="1500" b="1" u="sng" dirty="0" smtClean="0">
                <a:solidFill>
                  <a:srgbClr val="FFFF00"/>
                </a:solidFill>
                <a:latin typeface="Times New Roman" pitchFamily="18" charset="0"/>
                <a:cs typeface="Times New Roman" pitchFamily="18" charset="0"/>
              </a:rPr>
              <a:t>PERSONEL DURUMU</a:t>
            </a:r>
          </a:p>
          <a:p>
            <a:pPr algn="ctr"/>
            <a:endParaRPr lang="tr-TR" sz="15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500" dirty="0" smtClean="0">
                <a:solidFill>
                  <a:srgbClr val="FFFF00"/>
                </a:solidFill>
                <a:latin typeface="Times New Roman" pitchFamily="18" charset="0"/>
                <a:cs typeface="Times New Roman" pitchFamily="18" charset="0"/>
              </a:rPr>
              <a:t>Gençlik Hizmetleri ve Spor İlçe Müdürlüğünde 1 adet Müdür Vekili, 3 personel olmak üzere toplam 4 personel  görev yapmaktadır.</a:t>
            </a:r>
          </a:p>
          <a:p>
            <a:pPr algn="just"/>
            <a:endParaRPr lang="tr-TR" sz="1500" dirty="0" smtClean="0">
              <a:solidFill>
                <a:srgbClr val="FFFF00"/>
              </a:solidFill>
              <a:latin typeface="Times New Roman" pitchFamily="18" charset="0"/>
              <a:cs typeface="Times New Roman" pitchFamily="18" charset="0"/>
            </a:endParaRPr>
          </a:p>
          <a:p>
            <a:pPr algn="ctr"/>
            <a:r>
              <a:rPr lang="tr-TR" sz="1500" b="1" u="sng" dirty="0" smtClean="0">
                <a:solidFill>
                  <a:srgbClr val="FFFF00"/>
                </a:solidFill>
                <a:latin typeface="Times New Roman" pitchFamily="18" charset="0"/>
                <a:cs typeface="Times New Roman" pitchFamily="18" charset="0"/>
              </a:rPr>
              <a:t>BİNA-SOSYAL VE YARDIMCI TESİSLER DURUMU</a:t>
            </a:r>
          </a:p>
          <a:p>
            <a:pPr algn="ctr"/>
            <a:endParaRPr lang="tr-TR" sz="15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500" dirty="0" smtClean="0">
                <a:solidFill>
                  <a:srgbClr val="FFFF00"/>
                </a:solidFill>
                <a:latin typeface="Times New Roman" pitchFamily="18" charset="0"/>
                <a:cs typeface="Times New Roman" pitchFamily="18" charset="0"/>
              </a:rPr>
              <a:t>Kütüphane binası Belediyemize protokol ile tahsis edilen Gençlik ve Spor Bakanlığına ait stadyumun bir bölümünde hizmet vermektedir. Binamız iki kattan ibarettir. İlk giriş katta büyük bir salon olup, çocuk bölümü ve yetişkin bölümü olarak kullanılmaktadır. Üst katta ise İdari Bölüm, kullanılmayan bir adet salon ve mutfak mevcuttur.</a:t>
            </a:r>
          </a:p>
          <a:p>
            <a:pPr algn="ctr"/>
            <a:r>
              <a:rPr lang="tr-TR" sz="1400" b="1" u="sng" dirty="0" smtClean="0">
                <a:solidFill>
                  <a:srgbClr val="FFFF00"/>
                </a:solidFill>
                <a:latin typeface="Times New Roman" pitchFamily="18" charset="0"/>
                <a:cs typeface="Times New Roman" pitchFamily="18" charset="0"/>
              </a:rPr>
              <a:t>ARAÇ,MAKİNA VE TEÇHİZAT DURUMU</a:t>
            </a:r>
          </a:p>
          <a:p>
            <a:pPr algn="ctr"/>
            <a:endParaRPr lang="tr-TR" sz="15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500" dirty="0" smtClean="0">
                <a:solidFill>
                  <a:srgbClr val="FFFF00"/>
                </a:solidFill>
                <a:latin typeface="Times New Roman" pitchFamily="18" charset="0"/>
                <a:cs typeface="Times New Roman" pitchFamily="18" charset="0"/>
              </a:rPr>
              <a:t>Hizmet aracı bulunmamaktadır.</a:t>
            </a: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300" b="1" i="0" u="none" strike="noStrike" kern="1200" cap="none" spc="0" normalizeH="0" baseline="0" noProof="0" smtClean="0">
                <a:ln>
                  <a:noFill/>
                </a:ln>
                <a:solidFill>
                  <a:srgbClr val="FFFF00"/>
                </a:solidFill>
                <a:effectLst>
                  <a:outerShdw blurRad="38100" dist="25400" dir="5400000" algn="tl" rotWithShape="0">
                    <a:srgbClr val="000000">
                      <a:alpha val="43000"/>
                    </a:srgbClr>
                  </a:outerShdw>
                </a:effectLst>
                <a:uLnTx/>
                <a:uFillTx/>
                <a:latin typeface="Times New Roman" pitchFamily="18" charset="0"/>
                <a:ea typeface="+mj-ea"/>
                <a:cs typeface="Times New Roman" pitchFamily="18" charset="0"/>
              </a:rPr>
              <a:t>ANIT ZEYTİN AĞACI (BAKIR) </a:t>
            </a:r>
            <a:endParaRPr kumimoji="0" lang="tr-TR" sz="23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Times New Roman" pitchFamily="18" charset="0"/>
              <a:ea typeface="+mj-ea"/>
              <a:cs typeface="Times New Roman" pitchFamily="18" charset="0"/>
            </a:endParaRPr>
          </a:p>
        </p:txBody>
      </p:sp>
      <p:pic>
        <p:nvPicPr>
          <p:cNvPr id="1026" name="Picture 2" descr="C:\Users\bilal\Desktop\anit-agac-kirkagac-akhisar.jpg"/>
          <p:cNvPicPr>
            <a:picLocks noChangeAspect="1" noChangeArrowheads="1"/>
          </p:cNvPicPr>
          <p:nvPr/>
        </p:nvPicPr>
        <p:blipFill>
          <a:blip r:embed="rId2"/>
          <a:srcRect/>
          <a:stretch>
            <a:fillRect/>
          </a:stretch>
        </p:blipFill>
        <p:spPr bwMode="auto">
          <a:xfrm>
            <a:off x="1530303" y="1714488"/>
            <a:ext cx="6030030" cy="4857784"/>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300" b="1" i="0" u="none" strike="noStrike" kern="1200" cap="none" spc="0" normalizeH="0" baseline="0" noProof="0" dirty="0" smtClean="0">
                <a:ln>
                  <a:noFill/>
                </a:ln>
                <a:solidFill>
                  <a:srgbClr val="FFFF00"/>
                </a:solidFill>
                <a:effectLst>
                  <a:outerShdw blurRad="38100" dist="25400" dir="5400000" algn="tl" rotWithShape="0">
                    <a:srgbClr val="000000">
                      <a:alpha val="43000"/>
                    </a:srgbClr>
                  </a:outerShdw>
                </a:effectLst>
                <a:uLnTx/>
                <a:uFillTx/>
                <a:latin typeface="Times New Roman" pitchFamily="18" charset="0"/>
                <a:ea typeface="+mj-ea"/>
                <a:cs typeface="Times New Roman" pitchFamily="18" charset="0"/>
              </a:rPr>
              <a:t>ESKİ ZEYTİN YAĞI FABRİKASI  (BAKIR) </a:t>
            </a:r>
            <a:endParaRPr kumimoji="0" lang="tr-TR" sz="23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Times New Roman" pitchFamily="18" charset="0"/>
              <a:ea typeface="+mj-ea"/>
              <a:cs typeface="Times New Roman" pitchFamily="18" charset="0"/>
            </a:endParaRPr>
          </a:p>
        </p:txBody>
      </p:sp>
      <p:pic>
        <p:nvPicPr>
          <p:cNvPr id="9" name="Picture 3" descr="C:\Users\İbrahim\Desktop\YAĞHA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580" y="1701902"/>
            <a:ext cx="8334844" cy="442915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algn="ctr"/>
            <a:r>
              <a:rPr lang="tr-TR" sz="2300" b="1" dirty="0" smtClean="0">
                <a:solidFill>
                  <a:srgbClr val="FFFF00"/>
                </a:solidFill>
                <a:latin typeface="Times New Roman" pitchFamily="18" charset="0"/>
                <a:cs typeface="Times New Roman" pitchFamily="18" charset="0"/>
              </a:rPr>
              <a:t>ÇAMLIK MESİRE ALANI (MERKEZ)</a:t>
            </a:r>
            <a:endParaRPr lang="tr-TR" sz="2300" b="1" dirty="0">
              <a:solidFill>
                <a:srgbClr val="FFFF00"/>
              </a:solidFill>
              <a:latin typeface="Times New Roman" pitchFamily="18" charset="0"/>
              <a:cs typeface="Times New Roman" pitchFamily="18" charset="0"/>
            </a:endParaRPr>
          </a:p>
        </p:txBody>
      </p:sp>
      <p:pic>
        <p:nvPicPr>
          <p:cNvPr id="10" name="9 Resim" descr="http://www.kirkagac.bel.tr/album/image-25.jpg?phpMyAdmin=db9bc3671f16c4e76efb19234e07f5b4"/>
          <p:cNvPicPr/>
          <p:nvPr/>
        </p:nvPicPr>
        <p:blipFill>
          <a:blip r:embed="rId2" cstate="print"/>
          <a:srcRect/>
          <a:stretch>
            <a:fillRect/>
          </a:stretch>
        </p:blipFill>
        <p:spPr bwMode="auto">
          <a:xfrm>
            <a:off x="785787" y="1706508"/>
            <a:ext cx="7715303" cy="47468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algn="ctr"/>
            <a:r>
              <a:rPr lang="tr-TR" sz="2300" b="1" dirty="0" smtClean="0">
                <a:solidFill>
                  <a:srgbClr val="FFFF00"/>
                </a:solidFill>
                <a:latin typeface="Times New Roman" pitchFamily="18" charset="0"/>
                <a:cs typeface="Times New Roman" pitchFamily="18" charset="0"/>
              </a:rPr>
              <a:t>TARİHİ KIRKAĞAÇ EVİ (KÜTÜPHANE) (MERKEZ)</a:t>
            </a:r>
            <a:endParaRPr lang="tr-TR" sz="2300" dirty="0">
              <a:solidFill>
                <a:srgbClr val="FFFF00"/>
              </a:solidFill>
              <a:latin typeface="Times New Roman" pitchFamily="18" charset="0"/>
              <a:cs typeface="Times New Roman" pitchFamily="18" charset="0"/>
            </a:endParaRPr>
          </a:p>
        </p:txBody>
      </p:sp>
      <p:pic>
        <p:nvPicPr>
          <p:cNvPr id="9" name="8 Resim" descr="1"/>
          <p:cNvPicPr/>
          <p:nvPr/>
        </p:nvPicPr>
        <p:blipFill>
          <a:blip r:embed="rId2" cstate="print"/>
          <a:srcRect/>
          <a:stretch>
            <a:fillRect/>
          </a:stretch>
        </p:blipFill>
        <p:spPr bwMode="auto">
          <a:xfrm>
            <a:off x="714349" y="1795616"/>
            <a:ext cx="7643866" cy="4729728"/>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endParaRPr lang="tr-TR" sz="1600" b="1" dirty="0" smtClean="0">
              <a:solidFill>
                <a:srgbClr val="FFFF00"/>
              </a:solidFill>
            </a:endParaRPr>
          </a:p>
          <a:p>
            <a:pPr algn="ctr"/>
            <a:r>
              <a:rPr lang="tr-TR" sz="2600" b="1" dirty="0" smtClean="0">
                <a:solidFill>
                  <a:srgbClr val="FFFF00"/>
                </a:solidFill>
                <a:latin typeface="Times New Roman" pitchFamily="18" charset="0"/>
                <a:cs typeface="Times New Roman" pitchFamily="18" charset="0"/>
              </a:rPr>
              <a:t>AKSU </a:t>
            </a:r>
            <a:r>
              <a:rPr lang="tr-TR" sz="2600" b="1" smtClean="0">
                <a:solidFill>
                  <a:srgbClr val="FFFF00"/>
                </a:solidFill>
                <a:latin typeface="Times New Roman" pitchFamily="18" charset="0"/>
                <a:cs typeface="Times New Roman" pitchFamily="18" charset="0"/>
              </a:rPr>
              <a:t>MESİRE ALANI (MERKEZ) </a:t>
            </a:r>
            <a:endParaRPr lang="tr-TR" sz="2600" dirty="0" smtClean="0">
              <a:solidFill>
                <a:srgbClr val="FFFF00"/>
              </a:solidFill>
              <a:latin typeface="Times New Roman" pitchFamily="18" charset="0"/>
              <a:cs typeface="Times New Roman" pitchFamily="18" charset="0"/>
            </a:endParaRPr>
          </a:p>
          <a:p>
            <a:pPr algn="ctr"/>
            <a:endParaRPr lang="tr-TR" sz="1600" dirty="0">
              <a:solidFill>
                <a:srgbClr val="FFFF00"/>
              </a:solidFill>
            </a:endParaRPr>
          </a:p>
        </p:txBody>
      </p:sp>
      <p:pic>
        <p:nvPicPr>
          <p:cNvPr id="10" name="Picture 2" descr="AKSU"/>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20482" b="21271"/>
          <a:stretch/>
        </p:blipFill>
        <p:spPr bwMode="auto">
          <a:xfrm>
            <a:off x="726948" y="1772816"/>
            <a:ext cx="7569358" cy="387076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r>
              <a:rPr lang="tr-TR" sz="2400" b="1" dirty="0" smtClean="0">
                <a:solidFill>
                  <a:srgbClr val="FFFF00"/>
                </a:solidFill>
                <a:latin typeface="Times New Roman" pitchFamily="18" charset="0"/>
                <a:cs typeface="Times New Roman" pitchFamily="18" charset="0"/>
              </a:rPr>
              <a:t>SARI HOCA CAMİİ (MERKEZ)</a:t>
            </a:r>
            <a:endParaRPr lang="tr-TR" sz="2400" dirty="0" smtClean="0">
              <a:solidFill>
                <a:srgbClr val="FFFF00"/>
              </a:solidFill>
              <a:latin typeface="Times New Roman" pitchFamily="18" charset="0"/>
              <a:cs typeface="Times New Roman" pitchFamily="18" charset="0"/>
            </a:endParaRPr>
          </a:p>
          <a:p>
            <a:pPr algn="ctr"/>
            <a:endParaRPr lang="tr-TR" sz="1600" dirty="0">
              <a:solidFill>
                <a:srgbClr val="FFFF00"/>
              </a:solidFill>
            </a:endParaRPr>
          </a:p>
        </p:txBody>
      </p:sp>
      <p:pic>
        <p:nvPicPr>
          <p:cNvPr id="9" name="Picture 2" descr="1"/>
          <p:cNvPicPr>
            <a:picLocks noChangeAspect="1" noChangeArrowheads="1"/>
          </p:cNvPicPr>
          <p:nvPr/>
        </p:nvPicPr>
        <p:blipFill>
          <a:blip r:embed="rId2" cstate="print"/>
          <a:srcRect/>
          <a:stretch>
            <a:fillRect/>
          </a:stretch>
        </p:blipFill>
        <p:spPr bwMode="auto">
          <a:xfrm>
            <a:off x="977671" y="1916832"/>
            <a:ext cx="3303068" cy="2160240"/>
          </a:xfrm>
          <a:prstGeom prst="rect">
            <a:avLst/>
          </a:prstGeom>
          <a:noFill/>
          <a:ln w="9525">
            <a:solidFill>
              <a:srgbClr val="000000"/>
            </a:solidFill>
            <a:miter lim="800000"/>
            <a:headEnd/>
            <a:tailEnd/>
          </a:ln>
        </p:spPr>
      </p:pic>
      <p:pic>
        <p:nvPicPr>
          <p:cNvPr id="11" name="Picture 3" descr="2"/>
          <p:cNvPicPr>
            <a:picLocks noChangeAspect="1" noChangeArrowheads="1"/>
          </p:cNvPicPr>
          <p:nvPr/>
        </p:nvPicPr>
        <p:blipFill>
          <a:blip r:embed="rId3" cstate="print"/>
          <a:srcRect/>
          <a:stretch>
            <a:fillRect/>
          </a:stretch>
        </p:blipFill>
        <p:spPr bwMode="auto">
          <a:xfrm>
            <a:off x="4742604" y="1916832"/>
            <a:ext cx="3276113" cy="2160240"/>
          </a:xfrm>
          <a:prstGeom prst="rect">
            <a:avLst/>
          </a:prstGeom>
          <a:noFill/>
          <a:ln w="9525">
            <a:solidFill>
              <a:srgbClr val="000000"/>
            </a:solidFill>
            <a:miter lim="800000"/>
            <a:headEnd/>
            <a:tailEnd/>
          </a:ln>
        </p:spPr>
      </p:pic>
      <p:pic>
        <p:nvPicPr>
          <p:cNvPr id="12" name="Picture 4" descr="3"/>
          <p:cNvPicPr>
            <a:picLocks noChangeAspect="1" noChangeArrowheads="1"/>
          </p:cNvPicPr>
          <p:nvPr/>
        </p:nvPicPr>
        <p:blipFill>
          <a:blip r:embed="rId4" cstate="print"/>
          <a:srcRect/>
          <a:stretch>
            <a:fillRect/>
          </a:stretch>
        </p:blipFill>
        <p:spPr bwMode="auto">
          <a:xfrm>
            <a:off x="2881040" y="4350703"/>
            <a:ext cx="3381923" cy="2232248"/>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r>
              <a:rPr lang="tr-TR" sz="2400" b="1" dirty="0" smtClean="0">
                <a:solidFill>
                  <a:srgbClr val="FFFF00"/>
                </a:solidFill>
                <a:latin typeface="Times New Roman" pitchFamily="18" charset="0"/>
                <a:cs typeface="Times New Roman" pitchFamily="18" charset="0"/>
              </a:rPr>
              <a:t>ESKİ HÜKÜMET BİNASI (MERKEZ)</a:t>
            </a:r>
            <a:endParaRPr lang="tr-TR" sz="2400" dirty="0" smtClean="0">
              <a:solidFill>
                <a:srgbClr val="FFFF00"/>
              </a:solidFill>
              <a:latin typeface="Times New Roman" pitchFamily="18" charset="0"/>
              <a:cs typeface="Times New Roman" pitchFamily="18" charset="0"/>
            </a:endParaRPr>
          </a:p>
          <a:p>
            <a:pPr algn="ctr"/>
            <a:endParaRPr lang="tr-TR" sz="1600" dirty="0">
              <a:solidFill>
                <a:srgbClr val="FFFF00"/>
              </a:solidFill>
            </a:endParaRPr>
          </a:p>
        </p:txBody>
      </p:sp>
      <p:pic>
        <p:nvPicPr>
          <p:cNvPr id="13" name="Picture 2" descr="1"/>
          <p:cNvPicPr>
            <a:picLocks noChangeAspect="1" noChangeArrowheads="1"/>
          </p:cNvPicPr>
          <p:nvPr/>
        </p:nvPicPr>
        <p:blipFill>
          <a:blip r:embed="rId2" cstate="print"/>
          <a:srcRect/>
          <a:stretch>
            <a:fillRect/>
          </a:stretch>
        </p:blipFill>
        <p:spPr bwMode="auto">
          <a:xfrm>
            <a:off x="652987" y="1504734"/>
            <a:ext cx="4080380" cy="3353026"/>
          </a:xfrm>
          <a:prstGeom prst="rect">
            <a:avLst/>
          </a:prstGeom>
          <a:noFill/>
          <a:ln w="9525">
            <a:solidFill>
              <a:srgbClr val="000000"/>
            </a:solidFill>
            <a:miter lim="800000"/>
            <a:headEnd/>
            <a:tailEnd/>
          </a:ln>
        </p:spPr>
      </p:pic>
      <p:pic>
        <p:nvPicPr>
          <p:cNvPr id="14" name="Picture 3" descr="2"/>
          <p:cNvPicPr>
            <a:picLocks noChangeAspect="1" noChangeArrowheads="1"/>
          </p:cNvPicPr>
          <p:nvPr/>
        </p:nvPicPr>
        <p:blipFill>
          <a:blip r:embed="rId3" cstate="print"/>
          <a:srcRect/>
          <a:stretch>
            <a:fillRect/>
          </a:stretch>
        </p:blipFill>
        <p:spPr bwMode="auto">
          <a:xfrm>
            <a:off x="4733367" y="1504735"/>
            <a:ext cx="3747864" cy="3353379"/>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r>
              <a:rPr lang="tr-TR" sz="2400" b="1" dirty="0" smtClean="0">
                <a:solidFill>
                  <a:srgbClr val="FFFF00"/>
                </a:solidFill>
                <a:latin typeface="Times New Roman" pitchFamily="18" charset="0"/>
                <a:cs typeface="Times New Roman" pitchFamily="18" charset="0"/>
              </a:rPr>
              <a:t>ORTA CAMİİ (MERKEZ)</a:t>
            </a:r>
            <a:endParaRPr lang="tr-TR" sz="2400" b="1" dirty="0">
              <a:solidFill>
                <a:srgbClr val="FFFF00"/>
              </a:solidFill>
              <a:latin typeface="Times New Roman" pitchFamily="18" charset="0"/>
              <a:cs typeface="Times New Roman" pitchFamily="18" charset="0"/>
            </a:endParaRPr>
          </a:p>
        </p:txBody>
      </p:sp>
      <p:pic>
        <p:nvPicPr>
          <p:cNvPr id="10" name="Picture 2" descr="1"/>
          <p:cNvPicPr>
            <a:picLocks noChangeAspect="1" noChangeArrowheads="1"/>
          </p:cNvPicPr>
          <p:nvPr/>
        </p:nvPicPr>
        <p:blipFill>
          <a:blip r:embed="rId2" cstate="print"/>
          <a:srcRect/>
          <a:stretch>
            <a:fillRect/>
          </a:stretch>
        </p:blipFill>
        <p:spPr bwMode="auto">
          <a:xfrm>
            <a:off x="491724" y="2143116"/>
            <a:ext cx="4008268" cy="3786214"/>
          </a:xfrm>
          <a:prstGeom prst="rect">
            <a:avLst/>
          </a:prstGeom>
          <a:noFill/>
          <a:ln w="9525">
            <a:solidFill>
              <a:srgbClr val="000000"/>
            </a:solidFill>
            <a:miter lim="800000"/>
            <a:headEnd/>
            <a:tailEnd/>
          </a:ln>
        </p:spPr>
      </p:pic>
      <p:pic>
        <p:nvPicPr>
          <p:cNvPr id="11" name="Picture 3" descr="2"/>
          <p:cNvPicPr>
            <a:picLocks noChangeAspect="1" noChangeArrowheads="1"/>
          </p:cNvPicPr>
          <p:nvPr/>
        </p:nvPicPr>
        <p:blipFill>
          <a:blip r:embed="rId3" cstate="print"/>
          <a:srcRect/>
          <a:stretch>
            <a:fillRect/>
          </a:stretch>
        </p:blipFill>
        <p:spPr bwMode="auto">
          <a:xfrm>
            <a:off x="4714878" y="2143116"/>
            <a:ext cx="3777601" cy="3786214"/>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r>
              <a:rPr lang="tr-TR" sz="2400" b="1" dirty="0" smtClean="0">
                <a:solidFill>
                  <a:srgbClr val="FFFF00"/>
                </a:solidFill>
                <a:latin typeface="Times New Roman" pitchFamily="18" charset="0"/>
                <a:cs typeface="Times New Roman" pitchFamily="18" charset="0"/>
              </a:rPr>
              <a:t>ÇİFTEHANLAR CAMİİ (MERKEZ)</a:t>
            </a:r>
            <a:endParaRPr lang="tr-TR" sz="2400" b="1" dirty="0">
              <a:solidFill>
                <a:srgbClr val="FFFF00"/>
              </a:solidFill>
              <a:latin typeface="Times New Roman" pitchFamily="18" charset="0"/>
              <a:cs typeface="Times New Roman" pitchFamily="18" charset="0"/>
            </a:endParaRPr>
          </a:p>
        </p:txBody>
      </p:sp>
      <p:pic>
        <p:nvPicPr>
          <p:cNvPr id="12" name="11 Resim" descr="IMG_0376"/>
          <p:cNvPicPr/>
          <p:nvPr/>
        </p:nvPicPr>
        <p:blipFill>
          <a:blip r:embed="rId2" cstate="print"/>
          <a:srcRect/>
          <a:stretch>
            <a:fillRect/>
          </a:stretch>
        </p:blipFill>
        <p:spPr bwMode="auto">
          <a:xfrm>
            <a:off x="857225" y="1714488"/>
            <a:ext cx="7429552" cy="4714908"/>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642918"/>
            <a:ext cx="7851648" cy="50006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 HAKKINDA</a:t>
            </a:r>
            <a:endParaRPr lang="tr-TR" sz="2000" dirty="0">
              <a:solidFill>
                <a:srgbClr val="FF0000"/>
              </a:solidFill>
              <a:latin typeface="Times New Roman" pitchFamily="18" charset="0"/>
              <a:cs typeface="Times New Roman" pitchFamily="18" charset="0"/>
            </a:endParaRPr>
          </a:p>
        </p:txBody>
      </p:sp>
      <p:pic>
        <p:nvPicPr>
          <p:cNvPr id="4" name="Picture 1"/>
          <p:cNvPicPr>
            <a:picLocks noChangeAspect="1"/>
          </p:cNvPicPr>
          <p:nvPr/>
        </p:nvPicPr>
        <p:blipFill>
          <a:blip r:embed="rId2" cstate="print"/>
          <a:stretch>
            <a:fillRect/>
          </a:stretch>
        </p:blipFill>
        <p:spPr>
          <a:xfrm>
            <a:off x="571472" y="1571612"/>
            <a:ext cx="3929090" cy="2643206"/>
          </a:xfrm>
          <a:prstGeom prst="rect">
            <a:avLst/>
          </a:prstGeom>
        </p:spPr>
      </p:pic>
      <p:graphicFrame>
        <p:nvGraphicFramePr>
          <p:cNvPr id="6" name="Tablo 1"/>
          <p:cNvGraphicFramePr>
            <a:graphicFrameLocks noGrp="1"/>
          </p:cNvGraphicFramePr>
          <p:nvPr>
            <p:extLst>
              <p:ext uri="{D42A27DB-BD31-4B8C-83A1-F6EECF244321}">
                <p14:modId xmlns="" xmlns:p14="http://schemas.microsoft.com/office/powerpoint/2010/main" val="1157329980"/>
              </p:ext>
            </p:extLst>
          </p:nvPr>
        </p:nvGraphicFramePr>
        <p:xfrm>
          <a:off x="4643438" y="1571612"/>
          <a:ext cx="4000528" cy="2657058"/>
        </p:xfrm>
        <a:graphic>
          <a:graphicData uri="http://schemas.openxmlformats.org/drawingml/2006/table">
            <a:tbl>
              <a:tblPr firstRow="1" bandRow="1">
                <a:tableStyleId>{5C22544A-7EE6-4342-B048-85BDC9FD1C3A}</a:tableStyleId>
              </a:tblPr>
              <a:tblGrid>
                <a:gridCol w="2000264"/>
                <a:gridCol w="1125149"/>
                <a:gridCol w="875115"/>
              </a:tblGrid>
              <a:tr h="443347">
                <a:tc>
                  <a:txBody>
                    <a:bodyPr/>
                    <a:lstStyle/>
                    <a:p>
                      <a:pPr algn="ctr"/>
                      <a:r>
                        <a:rPr lang="tr-TR" sz="1200" dirty="0" smtClean="0">
                          <a:latin typeface="Times New Roman" pitchFamily="18" charset="0"/>
                          <a:cs typeface="Times New Roman" pitchFamily="18" charset="0"/>
                        </a:rPr>
                        <a:t>CİNSİ</a:t>
                      </a:r>
                      <a:endParaRPr lang="tr-TR" sz="1200" dirty="0">
                        <a:latin typeface="Times New Roman" pitchFamily="18" charset="0"/>
                        <a:cs typeface="Times New Roman" pitchFamily="18" charset="0"/>
                      </a:endParaRPr>
                    </a:p>
                  </a:txBody>
                  <a:tcPr anchor="ctr"/>
                </a:tc>
                <a:tc>
                  <a:txBody>
                    <a:bodyPr/>
                    <a:lstStyle/>
                    <a:p>
                      <a:pPr algn="ctr"/>
                      <a:r>
                        <a:rPr lang="tr-TR" sz="1200" dirty="0" smtClean="0">
                          <a:latin typeface="Times New Roman" pitchFamily="18" charset="0"/>
                          <a:cs typeface="Times New Roman" pitchFamily="18" charset="0"/>
                        </a:rPr>
                        <a:t>MİKTARI (da)</a:t>
                      </a:r>
                      <a:endParaRPr lang="tr-TR" sz="1200" dirty="0">
                        <a:latin typeface="Times New Roman" pitchFamily="18" charset="0"/>
                        <a:cs typeface="Times New Roman" pitchFamily="18" charset="0"/>
                      </a:endParaRPr>
                    </a:p>
                  </a:txBody>
                  <a:tcPr anchor="ctr"/>
                </a:tc>
                <a:tc>
                  <a:txBody>
                    <a:bodyPr/>
                    <a:lstStyle/>
                    <a:p>
                      <a:pPr algn="ctr"/>
                      <a:r>
                        <a:rPr lang="tr-TR" sz="1200" dirty="0" smtClean="0">
                          <a:latin typeface="Times New Roman" pitchFamily="18" charset="0"/>
                          <a:cs typeface="Times New Roman" pitchFamily="18" charset="0"/>
                        </a:rPr>
                        <a:t>ORAN (%)</a:t>
                      </a:r>
                      <a:endParaRPr lang="tr-TR" sz="1200" dirty="0">
                        <a:latin typeface="Times New Roman" pitchFamily="18" charset="0"/>
                        <a:cs typeface="Times New Roman" pitchFamily="18" charset="0"/>
                      </a:endParaRPr>
                    </a:p>
                  </a:txBody>
                  <a:tcPr anchor="ctr"/>
                </a:tc>
              </a:tr>
              <a:tr h="387506">
                <a:tc>
                  <a:txBody>
                    <a:bodyPr/>
                    <a:lstStyle/>
                    <a:p>
                      <a:pPr>
                        <a:lnSpc>
                          <a:spcPct val="115000"/>
                        </a:lnSpc>
                        <a:spcAft>
                          <a:spcPts val="0"/>
                        </a:spcAft>
                      </a:pPr>
                      <a:r>
                        <a:rPr lang="tr-TR" sz="1400" dirty="0">
                          <a:latin typeface="Times New Roman" pitchFamily="18" charset="0"/>
                          <a:ea typeface="Times New Roman"/>
                          <a:cs typeface="Times New Roman" pitchFamily="18" charset="0"/>
                        </a:rPr>
                        <a:t>Tarıma Elverişli Alan</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214.975</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39</a:t>
                      </a:r>
                    </a:p>
                  </a:txBody>
                  <a:tcPr marL="51195" marR="51195" marT="0" marB="0"/>
                </a:tc>
              </a:tr>
              <a:tr h="387506">
                <a:tc>
                  <a:txBody>
                    <a:bodyPr/>
                    <a:lstStyle/>
                    <a:p>
                      <a:pPr>
                        <a:lnSpc>
                          <a:spcPct val="115000"/>
                        </a:lnSpc>
                        <a:spcAft>
                          <a:spcPts val="0"/>
                        </a:spcAft>
                      </a:pPr>
                      <a:r>
                        <a:rPr lang="tr-TR" sz="1400" dirty="0">
                          <a:latin typeface="Times New Roman" pitchFamily="18" charset="0"/>
                          <a:ea typeface="Times New Roman"/>
                          <a:cs typeface="Times New Roman" pitchFamily="18" charset="0"/>
                        </a:rPr>
                        <a:t>Orman Alanı</a:t>
                      </a:r>
                    </a:p>
                  </a:txBody>
                  <a:tcPr marL="51195" marR="51195" marT="0" marB="0"/>
                </a:tc>
                <a:tc>
                  <a:txBody>
                    <a:bodyPr/>
                    <a:lstStyle/>
                    <a:p>
                      <a:pPr algn="ctr">
                        <a:lnSpc>
                          <a:spcPct val="115000"/>
                        </a:lnSpc>
                        <a:spcAft>
                          <a:spcPts val="0"/>
                        </a:spcAft>
                      </a:pPr>
                      <a:r>
                        <a:rPr lang="tr-TR" sz="1400" dirty="0">
                          <a:latin typeface="Times New Roman" pitchFamily="18" charset="0"/>
                          <a:ea typeface="Times New Roman"/>
                          <a:cs typeface="Times New Roman" pitchFamily="18" charset="0"/>
                        </a:rPr>
                        <a:t>250.046</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46</a:t>
                      </a:r>
                    </a:p>
                  </a:txBody>
                  <a:tcPr marL="51195" marR="51195" marT="0" marB="0"/>
                </a:tc>
              </a:tr>
              <a:tr h="387506">
                <a:tc>
                  <a:txBody>
                    <a:bodyPr/>
                    <a:lstStyle/>
                    <a:p>
                      <a:pPr>
                        <a:lnSpc>
                          <a:spcPct val="115000"/>
                        </a:lnSpc>
                        <a:spcAft>
                          <a:spcPts val="0"/>
                        </a:spcAft>
                      </a:pPr>
                      <a:r>
                        <a:rPr lang="tr-TR" sz="1400">
                          <a:latin typeface="Times New Roman" pitchFamily="18" charset="0"/>
                          <a:ea typeface="Times New Roman"/>
                          <a:cs typeface="Times New Roman" pitchFamily="18" charset="0"/>
                        </a:rPr>
                        <a:t>Çayır-Mera Alanı</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9.360</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2</a:t>
                      </a:r>
                    </a:p>
                  </a:txBody>
                  <a:tcPr marL="51195" marR="51195" marT="0" marB="0"/>
                </a:tc>
              </a:tr>
              <a:tr h="649834">
                <a:tc>
                  <a:txBody>
                    <a:bodyPr/>
                    <a:lstStyle/>
                    <a:p>
                      <a:pPr>
                        <a:lnSpc>
                          <a:spcPct val="115000"/>
                        </a:lnSpc>
                        <a:spcAft>
                          <a:spcPts val="0"/>
                        </a:spcAft>
                      </a:pPr>
                      <a:r>
                        <a:rPr lang="tr-TR" sz="1400" dirty="0">
                          <a:latin typeface="Times New Roman" pitchFamily="18" charset="0"/>
                          <a:ea typeface="Times New Roman"/>
                          <a:cs typeface="Times New Roman" pitchFamily="18" charset="0"/>
                        </a:rPr>
                        <a:t>Kullanılmayan Alan(Tarım Dışı)</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68.619</a:t>
                      </a:r>
                    </a:p>
                  </a:txBody>
                  <a:tcPr marL="51195" marR="51195" marT="0" marB="0"/>
                </a:tc>
                <a:tc>
                  <a:txBody>
                    <a:bodyPr/>
                    <a:lstStyle/>
                    <a:p>
                      <a:pPr algn="ctr">
                        <a:lnSpc>
                          <a:spcPct val="115000"/>
                        </a:lnSpc>
                        <a:spcAft>
                          <a:spcPts val="0"/>
                        </a:spcAft>
                      </a:pPr>
                      <a:r>
                        <a:rPr lang="tr-TR" sz="1400">
                          <a:latin typeface="Times New Roman" pitchFamily="18" charset="0"/>
                          <a:ea typeface="Times New Roman"/>
                          <a:cs typeface="Times New Roman" pitchFamily="18" charset="0"/>
                        </a:rPr>
                        <a:t>13</a:t>
                      </a:r>
                    </a:p>
                  </a:txBody>
                  <a:tcPr marL="51195" marR="51195" marT="0" marB="0"/>
                </a:tc>
              </a:tr>
              <a:tr h="387506">
                <a:tc>
                  <a:txBody>
                    <a:bodyPr/>
                    <a:lstStyle/>
                    <a:p>
                      <a:pPr>
                        <a:lnSpc>
                          <a:spcPct val="115000"/>
                        </a:lnSpc>
                        <a:spcAft>
                          <a:spcPts val="0"/>
                        </a:spcAft>
                      </a:pPr>
                      <a:r>
                        <a:rPr lang="tr-TR" sz="1400" b="1" dirty="0">
                          <a:latin typeface="Times New Roman" pitchFamily="18" charset="0"/>
                          <a:ea typeface="Times New Roman"/>
                          <a:cs typeface="Times New Roman" pitchFamily="18" charset="0"/>
                        </a:rPr>
                        <a:t>TOPLAM</a:t>
                      </a:r>
                      <a:endParaRPr lang="tr-TR" sz="1400" dirty="0">
                        <a:latin typeface="Times New Roman" pitchFamily="18" charset="0"/>
                        <a:ea typeface="Times New Roman"/>
                        <a:cs typeface="Times New Roman" pitchFamily="18" charset="0"/>
                      </a:endParaRPr>
                    </a:p>
                  </a:txBody>
                  <a:tcPr marL="51195" marR="51195" marT="0" marB="0"/>
                </a:tc>
                <a:tc>
                  <a:txBody>
                    <a:bodyPr/>
                    <a:lstStyle/>
                    <a:p>
                      <a:pPr algn="ctr">
                        <a:lnSpc>
                          <a:spcPct val="115000"/>
                        </a:lnSpc>
                        <a:spcAft>
                          <a:spcPts val="0"/>
                        </a:spcAft>
                      </a:pPr>
                      <a:r>
                        <a:rPr lang="tr-TR" sz="1400" b="1">
                          <a:latin typeface="Times New Roman" pitchFamily="18" charset="0"/>
                          <a:ea typeface="Times New Roman"/>
                          <a:cs typeface="Times New Roman" pitchFamily="18" charset="0"/>
                        </a:rPr>
                        <a:t>543.000</a:t>
                      </a:r>
                      <a:endParaRPr lang="tr-TR" sz="1400">
                        <a:latin typeface="Times New Roman" pitchFamily="18" charset="0"/>
                        <a:ea typeface="Times New Roman"/>
                        <a:cs typeface="Times New Roman" pitchFamily="18" charset="0"/>
                      </a:endParaRPr>
                    </a:p>
                  </a:txBody>
                  <a:tcPr marL="51195" marR="51195" marT="0" marB="0"/>
                </a:tc>
                <a:tc>
                  <a:txBody>
                    <a:bodyPr/>
                    <a:lstStyle/>
                    <a:p>
                      <a:pPr algn="ctr">
                        <a:lnSpc>
                          <a:spcPct val="115000"/>
                        </a:lnSpc>
                        <a:spcAft>
                          <a:spcPts val="0"/>
                        </a:spcAft>
                      </a:pPr>
                      <a:r>
                        <a:rPr lang="tr-TR" sz="1400" b="1" dirty="0">
                          <a:latin typeface="Times New Roman" pitchFamily="18" charset="0"/>
                          <a:ea typeface="Times New Roman"/>
                          <a:cs typeface="Times New Roman" pitchFamily="18" charset="0"/>
                        </a:rPr>
                        <a:t>100</a:t>
                      </a:r>
                      <a:endParaRPr lang="tr-TR" sz="1400" dirty="0">
                        <a:latin typeface="Times New Roman" pitchFamily="18" charset="0"/>
                        <a:ea typeface="Times New Roman"/>
                        <a:cs typeface="Times New Roman" pitchFamily="18" charset="0"/>
                      </a:endParaRPr>
                    </a:p>
                  </a:txBody>
                  <a:tcPr marL="51195" marR="51195" marT="0" marB="0"/>
                </a:tc>
              </a:tr>
            </a:tbl>
          </a:graphicData>
        </a:graphic>
      </p:graphicFrame>
      <p:sp>
        <p:nvSpPr>
          <p:cNvPr id="7" name="6 Dikdörtgen"/>
          <p:cNvSpPr/>
          <p:nvPr/>
        </p:nvSpPr>
        <p:spPr>
          <a:xfrm>
            <a:off x="428596" y="4643446"/>
            <a:ext cx="8501122" cy="1200329"/>
          </a:xfrm>
          <a:prstGeom prst="rect">
            <a:avLst/>
          </a:prstGeom>
        </p:spPr>
        <p:txBody>
          <a:bodyPr wrap="square">
            <a:spAutoFit/>
          </a:bodyPr>
          <a:lstStyle/>
          <a:p>
            <a:pPr marL="285750" indent="-285750" algn="just">
              <a:buFont typeface="Arial"/>
              <a:buChar char="•"/>
            </a:pPr>
            <a:r>
              <a:rPr lang="tr-TR" smtClean="0">
                <a:solidFill>
                  <a:srgbClr val="FFFF00"/>
                </a:solidFill>
                <a:latin typeface="Times New Roman" pitchFamily="18" charset="0"/>
                <a:cs typeface="Times New Roman" pitchFamily="18" charset="0"/>
              </a:rPr>
              <a:t>Kırkağaç Manisa’nın 79 km. kuzeyinde, Çamlıca (Seyhan) dağının eteklerinde 27. doğu boylamı ile 39. Kuzey enlemi arasında yer almaktadır. Yüzölçümü 543 Km2 dir. Batıda Soma, Kuzeyde Balıkesir Merkez, Savaştepe ve Sındırgı, Doğu ve Güneyde  Akhisar İlçesi ile komşudur.</a:t>
            </a:r>
            <a:endParaRPr lang="tr-TR" dirty="0" smtClean="0">
              <a:solidFill>
                <a:srgbClr val="FFFF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2"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KÜLTÜR VE TURİZM (Kültür Varlıkları)</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9"/>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6" name="5 Metin kutusu"/>
          <p:cNvSpPr txBox="1"/>
          <p:nvPr/>
        </p:nvSpPr>
        <p:spPr>
          <a:xfrm>
            <a:off x="500036" y="1000108"/>
            <a:ext cx="8143932" cy="1815882"/>
          </a:xfrm>
          <a:prstGeom prst="rect">
            <a:avLst/>
          </a:prstGeom>
          <a:noFill/>
        </p:spPr>
        <p:txBody>
          <a:bodyPr wrap="square" rtlCol="0">
            <a:spAutoFit/>
          </a:bodyPr>
          <a:lstStyle/>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dirty="0">
              <a:solidFill>
                <a:srgbClr val="FFFF00"/>
              </a:solidFill>
              <a:latin typeface="Times New Roman" pitchFamily="18" charset="0"/>
              <a:cs typeface="Times New Roman" pitchFamily="18" charset="0"/>
            </a:endParaRPr>
          </a:p>
        </p:txBody>
      </p:sp>
      <p:sp>
        <p:nvSpPr>
          <p:cNvPr id="8" name="Başlık 1"/>
          <p:cNvSpPr txBox="1">
            <a:spLocks/>
          </p:cNvSpPr>
          <p:nvPr/>
        </p:nvSpPr>
        <p:spPr>
          <a:xfrm>
            <a:off x="500035" y="928670"/>
            <a:ext cx="7858180" cy="576064"/>
          </a:xfrm>
          <a:prstGeom prst="rect">
            <a:avLst/>
          </a:prstGeom>
          <a:ln>
            <a:noFill/>
          </a:ln>
        </p:spPr>
        <p:txBody>
          <a:bodyPr vert="horz" lIns="0" tIns="0" rIns="18288" bIns="0" anchor="b">
            <a:normAutofit fontScale="97500" lnSpcReduction="10000"/>
            <a:scene3d>
              <a:camera prst="orthographicFront"/>
              <a:lightRig rig="freezing" dir="t">
                <a:rot lat="0" lon="0" rev="5640000"/>
              </a:lightRig>
            </a:scene3d>
            <a:sp3d prstMaterial="flat">
              <a:bevelT w="38100" h="38100"/>
              <a:contourClr>
                <a:schemeClr val="tx2"/>
              </a:contourClr>
            </a:sp3d>
          </a:bodyPr>
          <a:lstStyle/>
          <a:p>
            <a:pPr algn="ctr"/>
            <a:endParaRPr lang="tr-TR" sz="1600" b="1" dirty="0" smtClean="0">
              <a:solidFill>
                <a:srgbClr val="FFFF00"/>
              </a:solidFill>
            </a:endParaRPr>
          </a:p>
          <a:p>
            <a:pPr algn="ctr"/>
            <a:r>
              <a:rPr lang="tr-TR" sz="2400" b="1" dirty="0" smtClean="0">
                <a:solidFill>
                  <a:srgbClr val="FFFF00"/>
                </a:solidFill>
                <a:latin typeface="Times New Roman" pitchFamily="18" charset="0"/>
                <a:cs typeface="Times New Roman" pitchFamily="18" charset="0"/>
              </a:rPr>
              <a:t>OSMANLI MEZARLIĞI (MERKEZ)</a:t>
            </a:r>
            <a:endParaRPr lang="tr-TR" sz="2400" b="1" dirty="0">
              <a:solidFill>
                <a:srgbClr val="FFFF00"/>
              </a:solidFill>
              <a:latin typeface="Times New Roman" pitchFamily="18" charset="0"/>
              <a:cs typeface="Times New Roman" pitchFamily="18" charset="0"/>
            </a:endParaRPr>
          </a:p>
        </p:txBody>
      </p:sp>
      <p:pic>
        <p:nvPicPr>
          <p:cNvPr id="12" name="Picture 2" descr="2IMG_9976"/>
          <p:cNvPicPr>
            <a:picLocks noChangeAspect="1" noChangeArrowheads="1"/>
          </p:cNvPicPr>
          <p:nvPr/>
        </p:nvPicPr>
        <p:blipFill>
          <a:blip r:embed="rId2" cstate="print"/>
          <a:srcRect/>
          <a:stretch>
            <a:fillRect/>
          </a:stretch>
        </p:blipFill>
        <p:spPr bwMode="auto">
          <a:xfrm>
            <a:off x="928662" y="2087567"/>
            <a:ext cx="3499322" cy="3717701"/>
          </a:xfrm>
          <a:prstGeom prst="rect">
            <a:avLst/>
          </a:prstGeom>
          <a:noFill/>
          <a:ln w="9525">
            <a:solidFill>
              <a:srgbClr val="000000"/>
            </a:solidFill>
            <a:miter lim="800000"/>
            <a:headEnd/>
            <a:tailEnd/>
          </a:ln>
        </p:spPr>
      </p:pic>
      <p:pic>
        <p:nvPicPr>
          <p:cNvPr id="13" name="Picture 3" descr="3IMG_9973"/>
          <p:cNvPicPr>
            <a:picLocks noChangeAspect="1" noChangeArrowheads="1"/>
          </p:cNvPicPr>
          <p:nvPr/>
        </p:nvPicPr>
        <p:blipFill>
          <a:blip r:embed="rId3" cstate="print"/>
          <a:srcRect/>
          <a:stretch>
            <a:fillRect/>
          </a:stretch>
        </p:blipFill>
        <p:spPr bwMode="auto">
          <a:xfrm>
            <a:off x="4788026" y="2087562"/>
            <a:ext cx="3641628" cy="3645694"/>
          </a:xfrm>
          <a:prstGeom prst="rect">
            <a:avLst/>
          </a:prstGeom>
          <a:noFill/>
          <a:ln w="9525">
            <a:solidFill>
              <a:srgbClr val="000000"/>
            </a:solid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NÜFUS(İlçe Nüfus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539430"/>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4278094"/>
          </a:xfrm>
          <a:prstGeom prst="rect">
            <a:avLst/>
          </a:prstGeom>
          <a:noFill/>
        </p:spPr>
        <p:txBody>
          <a:bodyPr wrap="square" rtlCol="0">
            <a:spAutoFit/>
          </a:bodyPr>
          <a:lstStyle/>
          <a:p>
            <a:pPr algn="just">
              <a:buFont typeface="Wingdings" pitchFamily="2" charset="2"/>
              <a:buChar char="q"/>
            </a:pPr>
            <a:r>
              <a:rPr lang="tr-TR" sz="1600" smtClean="0">
                <a:solidFill>
                  <a:srgbClr val="FFFF00"/>
                </a:solidFill>
                <a:latin typeface="Times New Roman" pitchFamily="18" charset="0"/>
                <a:cs typeface="Times New Roman" pitchFamily="18" charset="0"/>
              </a:rPr>
              <a:t>İlçe Nüfus Müdürlüğü, Hükümet Konağının 1. Katında hizmet vermektedir. 1 adet Müdür odası, 3 adet servis odası ve 2 adet arşiv odası bulunmaktadır. </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İlçemizde 2018 yılı içerisinde 471 doğum, 183 ölüm, 302 evlenme, 74 boşanma gerçekleşmiş olup; 9180 vatandaşın Türkiye Cumhuriyeti Kimlik Kartı işlemi yapılmıştır.</a:t>
            </a: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ctr"/>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PERSONEL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Nüfus Müdürlüğünde 1 adet Müdür, 1 Şef, 5 Veri Hazırlama ve Kontrol İşletmeni, 1 Hizmetli olmak üzere toplam 8 personel görev yapmaktadır.</a:t>
            </a:r>
          </a:p>
          <a:p>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ARAÇ,MAKİNA VE TEÇHİZAT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Hizmet aracı bulunmamaktadır.</a:t>
            </a: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KAMU(İlçe Mal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5262979"/>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İlçemiz Mal Müdürlüğü Hükümet Konağının 3. Katında toplam 6 odada hizmet vermektedir.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 178 sayılı Kanun Hükmündeki Kararnamenin Ek 20. Maddesi ve bu maddeyi  yeniden düzenleyen 19.6.1994 tarih ve 543 sayılı KHK’ </a:t>
            </a:r>
            <a:r>
              <a:rPr lang="tr-TR" sz="1600" dirty="0" err="1" smtClean="0">
                <a:solidFill>
                  <a:srgbClr val="FFFF00"/>
                </a:solidFill>
                <a:latin typeface="Times New Roman" pitchFamily="18" charset="0"/>
                <a:cs typeface="Times New Roman" pitchFamily="18" charset="0"/>
              </a:rPr>
              <a:t>nin</a:t>
            </a:r>
            <a:r>
              <a:rPr lang="tr-TR" sz="1600" dirty="0" smtClean="0">
                <a:solidFill>
                  <a:srgbClr val="FFFF00"/>
                </a:solidFill>
                <a:latin typeface="Times New Roman" pitchFamily="18" charset="0"/>
                <a:cs typeface="Times New Roman" pitchFamily="18" charset="0"/>
              </a:rPr>
              <a:t> 15. Maddesi hükümlerine göre; </a:t>
            </a:r>
          </a:p>
          <a:p>
            <a:pPr algn="just"/>
            <a:r>
              <a:rPr lang="tr-TR" sz="1600" dirty="0" smtClean="0">
                <a:solidFill>
                  <a:srgbClr val="FFFF00"/>
                </a:solidFill>
                <a:latin typeface="Times New Roman" pitchFamily="18" charset="0"/>
                <a:cs typeface="Times New Roman" pitchFamily="18" charset="0"/>
              </a:rPr>
              <a:t>Malmüdürlüğü, vezne ve muhasebe servisleri </a:t>
            </a:r>
            <a:r>
              <a:rPr lang="tr-TR" sz="1600" smtClean="0">
                <a:solidFill>
                  <a:srgbClr val="FFFF00"/>
                </a:solidFill>
                <a:latin typeface="Times New Roman" pitchFamily="18" charset="0"/>
                <a:cs typeface="Times New Roman" pitchFamily="18" charset="0"/>
              </a:rPr>
              <a:t>ile tahakkuk</a:t>
            </a:r>
            <a:r>
              <a:rPr lang="tr-TR" sz="1600" dirty="0" smtClean="0">
                <a:solidFill>
                  <a:srgbClr val="FFFF00"/>
                </a:solidFill>
                <a:latin typeface="Times New Roman" pitchFamily="18" charset="0"/>
                <a:cs typeface="Times New Roman" pitchFamily="18" charset="0"/>
              </a:rPr>
              <a:t>, tahsilat</a:t>
            </a:r>
            <a:r>
              <a:rPr lang="tr-TR" sz="1600" smtClean="0">
                <a:solidFill>
                  <a:srgbClr val="FFFF00"/>
                </a:solidFill>
                <a:latin typeface="Times New Roman" pitchFamily="18" charset="0"/>
                <a:cs typeface="Times New Roman" pitchFamily="18" charset="0"/>
              </a:rPr>
              <a:t>, Muhakemat </a:t>
            </a:r>
            <a:r>
              <a:rPr lang="tr-TR" sz="1600" dirty="0" smtClean="0">
                <a:solidFill>
                  <a:srgbClr val="FFFF00"/>
                </a:solidFill>
                <a:latin typeface="Times New Roman" pitchFamily="18" charset="0"/>
                <a:cs typeface="Times New Roman" pitchFamily="18" charset="0"/>
              </a:rPr>
              <a:t>(Hazine Avukatlığı) servislerinden oluşur.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İlçemizde </a:t>
            </a:r>
            <a:r>
              <a:rPr lang="tr-TR" sz="1600" dirty="0" smtClean="0">
                <a:solidFill>
                  <a:srgbClr val="FFFF00"/>
                </a:solidFill>
                <a:latin typeface="Times New Roman" pitchFamily="18" charset="0"/>
                <a:cs typeface="Times New Roman" pitchFamily="18" charset="0"/>
              </a:rPr>
              <a:t>maaş ödemesi yapılan personel </a:t>
            </a:r>
            <a:r>
              <a:rPr lang="tr-TR" sz="1600" smtClean="0">
                <a:solidFill>
                  <a:srgbClr val="FFFF00"/>
                </a:solidFill>
                <a:latin typeface="Times New Roman" pitchFamily="18" charset="0"/>
                <a:cs typeface="Times New Roman" pitchFamily="18" charset="0"/>
              </a:rPr>
              <a:t>sayısı 3551’ </a:t>
            </a:r>
            <a:r>
              <a:rPr lang="tr-TR" sz="1600" dirty="0" smtClean="0">
                <a:solidFill>
                  <a:srgbClr val="FFFF00"/>
                </a:solidFill>
                <a:latin typeface="Times New Roman" pitchFamily="18" charset="0"/>
                <a:cs typeface="Times New Roman" pitchFamily="18" charset="0"/>
              </a:rPr>
              <a:t>tir.</a:t>
            </a: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 Mal Müdürlüğünde; 2 Veri Hazırlama ve Kontrol İşletmeni, 1 Hizmetli, 1 Kaloriferci olmak üzere 4 personel görev yapmaktadır.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Mal Müdürlüğümüze ait araç bulunmamaktadır</a:t>
            </a:r>
            <a:r>
              <a:rPr lang="tr-TR" sz="1600" smtClean="0">
                <a:solidFill>
                  <a:srgbClr val="FFFF00"/>
                </a:solidFill>
                <a:latin typeface="Times New Roman" pitchFamily="18" charset="0"/>
                <a:cs typeface="Times New Roman" pitchFamily="18" charset="0"/>
              </a:rPr>
              <a:t>. </a:t>
            </a: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KAMU(İlçe Vergi Dairesi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5755422"/>
          </a:xfrm>
          <a:prstGeom prst="rect">
            <a:avLst/>
          </a:prstGeom>
          <a:noFill/>
        </p:spPr>
        <p:txBody>
          <a:bodyPr wrap="square" rtlCol="0">
            <a:spAutoFit/>
          </a:bodyPr>
          <a:lstStyle/>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 Vergi Dairesi Müdürlüğü Hükümet Konağının 1. Katında hizmet vermektedir.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 İlçemizde 2018 yılında 30263 adet faal vergi mükellefi bulunmaktadır. 1947 adet gerçek,  19 adet adi, 1 adet kollektif şirket, 79 adet limited şirket, 8 adet anonim şirket, 15 adet kooperatif, 36 diğer, 5 banka şubesi olmak üzere 2110 şirket mükellefi bulunmaktadır.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İlçemizde 2018 yılı içerisinde tahakkuk eden vergi geliri 120.546.408,13 TL iken, 30.513.818,68 TL tahsilat yapılmıştır. Tahsil edilen vergi oranı %25,31’ dir.</a:t>
            </a:r>
          </a:p>
          <a:p>
            <a:pPr algn="just"/>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PERSONEL DURUMU</a:t>
            </a:r>
          </a:p>
          <a:p>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 Vergi Dairesi Müdürlüğünde 1 Müdür Yardımcısı, 6 Gelir Uzmanı, 1 Bilgisayar İşletmeni, 1 Veri Hazırlama ve Kontrol İşletmeni, 1 Güvenlik Görevlisi, 1 Sözleşmeli Personel olmak üzere toplam 11 personel görev yapmaktadır.</a:t>
            </a:r>
          </a:p>
          <a:p>
            <a:pPr>
              <a:buFont typeface="Wingdings" pitchFamily="2" charset="2"/>
              <a:buChar char="q"/>
            </a:pPr>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ARAÇ,MAKİNA VE TEÇHİZAT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İlçemiz Vergi Dairesi Müdürlüğünde 1 adet 2007 model Ford marka araç bulunmaktadır. </a:t>
            </a: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KAMU(İlçe Vergi Dairesi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4031873"/>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İHTİYAÇ,SORUN VE ÖNERİLER</a:t>
            </a:r>
          </a:p>
          <a:p>
            <a:pPr algn="ctr"/>
            <a:endParaRPr lang="tr-TR" sz="1600" dirty="0" smtClean="0">
              <a:solidFill>
                <a:srgbClr val="FFFF00"/>
              </a:solidFill>
              <a:latin typeface="Times New Roman" pitchFamily="18" charset="0"/>
              <a:cs typeface="Times New Roman" pitchFamily="18" charset="0"/>
            </a:endParaRPr>
          </a:p>
          <a:p>
            <a:pPr>
              <a:buFont typeface="Wingdings" pitchFamily="2" charset="2"/>
              <a:buChar char="q"/>
            </a:pPr>
            <a:r>
              <a:rPr lang="tr-TR" sz="1600" dirty="0" smtClean="0">
                <a:solidFill>
                  <a:srgbClr val="FFFF00"/>
                </a:solidFill>
                <a:latin typeface="Times New Roman" pitchFamily="18" charset="0"/>
                <a:cs typeface="Times New Roman" pitchFamily="18" charset="0"/>
              </a:rPr>
              <a:t>İlçe ekonomisi tarıma dayalı olması ve mükelleflerin çoğunun ek iş olarak tarımla uğraşması nedeni ile üretilen ürünlerin satışı  yılda bir kez yapılmakta ve mükellefler sadece bu dönemde vergi borçlarını ödeme eğilimde bulunmaktadır. Yapılan tecil ve taksitlendirmelerde bu sebeple belirli bir süreden sonra ihlal edilmektedir.</a:t>
            </a:r>
          </a:p>
          <a:p>
            <a:pPr>
              <a:buFont typeface="Wingdings" pitchFamily="2" charset="2"/>
              <a:buChar char="q"/>
            </a:pPr>
            <a:r>
              <a:rPr lang="tr-TR" sz="1600" dirty="0" smtClean="0">
                <a:solidFill>
                  <a:srgbClr val="FFFF00"/>
                </a:solidFill>
                <a:latin typeface="Times New Roman" pitchFamily="18" charset="0"/>
                <a:cs typeface="Times New Roman" pitchFamily="18" charset="0"/>
              </a:rPr>
              <a:t>Personel yetersizliği sebebi ile denetim çalışmaları yapılamamaktadır. Denetim çalışması ayda bir defa Gelir İdaresi Başkanlığı Denetim Grup Müdürlüğünden gelen denetim ekipleri tarafından yapılmaktadır.</a:t>
            </a: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MÜFTÜLÜK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7971413"/>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Müftülüğü; Başbakanlığa bağlı 633 Sayılı Kanunla yürütülen Diyanet İşleri Başkanlığının ilçedeki şubesidir.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Diyanet İşleri Başkanlığı Devletimizin en köklü kurumlarından birisidir. Kuruluş tarihi olan 3 Mart 1924 tarihinden bugüne kadar teşkilat yapısı, kadro sayısı ve sadece vatandaşlarımıza değil aynı zamanda hedef ve stratejileri içerisinde soydaşlarımıza da sunmuş olduğu hizmetlerle büyük bir gelişme kaydetmiştir.</a:t>
            </a:r>
          </a:p>
          <a:p>
            <a:pPr lvl="0" algn="just">
              <a:buFont typeface="Wingdings" pitchFamily="2" charset="2"/>
              <a:buChar char="q"/>
            </a:pPr>
            <a:r>
              <a:rPr lang="tr-TR" sz="1600" smtClean="0">
                <a:solidFill>
                  <a:srgbClr val="FFFF00"/>
                </a:solidFill>
                <a:latin typeface="Times New Roman" pitchFamily="18" charset="0"/>
                <a:ea typeface="Times New Roman" pitchFamily="18" charset="0"/>
                <a:cs typeface="Times New Roman" pitchFamily="18" charset="0"/>
              </a:rPr>
              <a:t>Vatandaşlarımızın </a:t>
            </a:r>
            <a:r>
              <a:rPr lang="tr-TR" sz="1600" dirty="0" smtClean="0">
                <a:solidFill>
                  <a:srgbClr val="FFFF00"/>
                </a:solidFill>
                <a:latin typeface="Times New Roman" pitchFamily="18" charset="0"/>
                <a:ea typeface="Times New Roman" pitchFamily="18" charset="0"/>
                <a:cs typeface="Times New Roman" pitchFamily="18" charset="0"/>
              </a:rPr>
              <a:t>ve Milletimizin birlik ve beraberliğinin pekiştirilmesi, özellikle İlçemizde bu duyguların en üst seviyede gerçekleşmesi için Kanunlar doğrultusunda ve dinin prensipleri istikametinde İlçemiz Müftülüğünce verilen görevler tam ve zamanında yerine getirilmeye çalışılmaktadır.</a:t>
            </a: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lvl="0"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ea typeface="Times New Roman" pitchFamily="18" charset="0"/>
                <a:cs typeface="Times New Roman" pitchFamily="18" charset="0"/>
              </a:rPr>
              <a:t>İlçemiz Müftülüğünde; 1 Müftü, 1 Vaiz, 1 Şef, 3 Veri Hazırlama ve Kontrol İşletmeni, 3 Kur’ an Kursu Öğreticisi, 2  (4/B Sözleşmeli) Kur’ an Kursu Öğreticisi, 75 İmam-Hatip, 11 4/B Sözleşmeli İmam-Hatip, 20 Müezzin- Kayyım, 1 Şoför, 2 Hizmetli, 20 Geçici Kur’ an Kursu Öğreticisi olmak üzere toplam 140 personel görev yapmaktadır</a:t>
            </a:r>
            <a:r>
              <a:rPr lang="tr-TR" sz="1600" smtClean="0">
                <a:latin typeface="Times New Roman" pitchFamily="18" charset="0"/>
                <a:ea typeface="Times New Roman" pitchFamily="18" charset="0"/>
                <a:cs typeface="Times New Roman" pitchFamily="18" charset="0"/>
              </a:rPr>
              <a:t>. </a:t>
            </a:r>
          </a:p>
          <a:p>
            <a:pPr algn="just">
              <a:buFont typeface="Wingdings" pitchFamily="2" charset="2"/>
              <a:buChar char="q"/>
            </a:pPr>
            <a:r>
              <a:rPr lang="tr-TR" sz="1600" smtClean="0">
                <a:solidFill>
                  <a:srgbClr val="FFFF00"/>
                </a:solidFill>
                <a:latin typeface="Times New Roman" pitchFamily="18" charset="0"/>
                <a:ea typeface="Times New Roman" pitchFamily="18" charset="0"/>
                <a:cs typeface="Times New Roman" pitchFamily="18" charset="0"/>
              </a:rPr>
              <a:t>İlçemiz Müftülüğü personeli içerisinden Din hizmeti sunan görevlilerin % 10’ u İmam-Hatip Lisesi mezunu, % 90’ ı Yüksek Okul Mezunudur. İmam-Hatip Lisesi mezunu görevlilerden bir yüksek okula devam edenler için tüm imkanlar sağlanarak personelin tahsil seviyelerinin yükseltilmesine imkan sağlanmaya çalışılmaktadır.</a:t>
            </a: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MÜFTÜLÜK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7232749"/>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BİNA DURUMU</a:t>
            </a:r>
          </a:p>
          <a:p>
            <a:pPr algn="ctr"/>
            <a:endParaRPr lang="tr-TR" sz="1600" b="1" u="sng" dirty="0" smtClean="0">
              <a:solidFill>
                <a:srgbClr val="FFFF00"/>
              </a:solidFill>
              <a:latin typeface="Times New Roman" pitchFamily="18" charset="0"/>
              <a:cs typeface="Times New Roman" pitchFamily="18" charset="0"/>
            </a:endParaRPr>
          </a:p>
          <a:p>
            <a:pPr lvl="0" algn="just">
              <a:buFont typeface="Wingdings" pitchFamily="2" charset="2"/>
              <a:buChar char="q"/>
            </a:pPr>
            <a:r>
              <a:rPr lang="tr-TR" sz="1600" dirty="0" smtClean="0">
                <a:solidFill>
                  <a:srgbClr val="FFFF00"/>
                </a:solidFill>
                <a:latin typeface="Times New Roman" pitchFamily="18" charset="0"/>
                <a:ea typeface="Times New Roman" pitchFamily="18" charset="0"/>
                <a:cs typeface="Times New Roman" pitchFamily="18" charset="0"/>
              </a:rPr>
              <a:t>İlçe Müftülüğü hizmet binası </a:t>
            </a:r>
            <a:r>
              <a:rPr lang="tr-TR" sz="1600" dirty="0" err="1" smtClean="0">
                <a:solidFill>
                  <a:srgbClr val="FFFF00"/>
                </a:solidFill>
                <a:latin typeface="Times New Roman" pitchFamily="18" charset="0"/>
                <a:ea typeface="Times New Roman" pitchFamily="18" charset="0"/>
                <a:cs typeface="Times New Roman" pitchFamily="18" charset="0"/>
              </a:rPr>
              <a:t>Tevfikiye</a:t>
            </a:r>
            <a:r>
              <a:rPr lang="tr-TR" sz="1600" dirty="0" smtClean="0">
                <a:solidFill>
                  <a:srgbClr val="FFFF00"/>
                </a:solidFill>
                <a:latin typeface="Times New Roman" pitchFamily="18" charset="0"/>
                <a:ea typeface="Times New Roman" pitchFamily="18" charset="0"/>
                <a:cs typeface="Times New Roman" pitchFamily="18" charset="0"/>
              </a:rPr>
              <a:t> Mahallesi 53 sokak No:162 adresinde bulunmaktadır. Kaloriferli olan bina 4 katlı olup, binanın bodrum katında Ömer-</a:t>
            </a:r>
            <a:r>
              <a:rPr lang="tr-TR" sz="1600" dirty="0" err="1" smtClean="0">
                <a:solidFill>
                  <a:srgbClr val="FFFF00"/>
                </a:solidFill>
                <a:latin typeface="Times New Roman" pitchFamily="18" charset="0"/>
                <a:ea typeface="Times New Roman" pitchFamily="18" charset="0"/>
                <a:cs typeface="Times New Roman" pitchFamily="18" charset="0"/>
              </a:rPr>
              <a:t>ul</a:t>
            </a:r>
            <a:r>
              <a:rPr lang="tr-TR" sz="1600" dirty="0" smtClean="0">
                <a:solidFill>
                  <a:srgbClr val="FFFF00"/>
                </a:solidFill>
                <a:latin typeface="Times New Roman" pitchFamily="18" charset="0"/>
                <a:ea typeface="Times New Roman" pitchFamily="18" charset="0"/>
                <a:cs typeface="Times New Roman" pitchFamily="18" charset="0"/>
              </a:rPr>
              <a:t> Faruk Camii, Zemin Katında kiralık dükkanlar ile Diyanet yayınları satış yeri bulunmaktadır. Binanın 1. katında Müftülük hizmetleri yürütülmektedir. 2. katında toplantı ve Konferans salonu bulunmaktadır.</a:t>
            </a:r>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lvl="0"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ea typeface="Times New Roman" pitchFamily="18" charset="0"/>
                <a:cs typeface="Times New Roman" pitchFamily="18" charset="0"/>
              </a:rPr>
              <a:t>İlçemiz Müftülüğünde</a:t>
            </a:r>
            <a:r>
              <a:rPr lang="tr-TR" sz="1600" smtClean="0">
                <a:solidFill>
                  <a:srgbClr val="FFFF00"/>
                </a:solidFill>
                <a:latin typeface="Times New Roman" pitchFamily="18" charset="0"/>
                <a:ea typeface="Times New Roman" pitchFamily="18" charset="0"/>
                <a:cs typeface="Times New Roman" pitchFamily="18" charset="0"/>
              </a:rPr>
              <a:t>; 1 </a:t>
            </a:r>
            <a:r>
              <a:rPr lang="tr-TR" sz="1600" dirty="0" smtClean="0">
                <a:solidFill>
                  <a:srgbClr val="FFFF00"/>
                </a:solidFill>
                <a:latin typeface="Times New Roman" pitchFamily="18" charset="0"/>
                <a:ea typeface="Times New Roman" pitchFamily="18" charset="0"/>
                <a:cs typeface="Times New Roman" pitchFamily="18" charset="0"/>
              </a:rPr>
              <a:t>adet Türkiye Diyanet Vakfına tescilli, 1 adet Müftülük adına tescilli olmak </a:t>
            </a:r>
            <a:r>
              <a:rPr lang="tr-TR" sz="1600" smtClean="0">
                <a:solidFill>
                  <a:srgbClr val="FFFF00"/>
                </a:solidFill>
                <a:latin typeface="Times New Roman" pitchFamily="18" charset="0"/>
                <a:ea typeface="Times New Roman" pitchFamily="18" charset="0"/>
                <a:cs typeface="Times New Roman" pitchFamily="18" charset="0"/>
              </a:rPr>
              <a:t>üzere 2 </a:t>
            </a:r>
            <a:r>
              <a:rPr lang="tr-TR" sz="1600" dirty="0" smtClean="0">
                <a:solidFill>
                  <a:srgbClr val="FFFF00"/>
                </a:solidFill>
                <a:latin typeface="Times New Roman" pitchFamily="18" charset="0"/>
                <a:ea typeface="Times New Roman" pitchFamily="18" charset="0"/>
                <a:cs typeface="Times New Roman" pitchFamily="18" charset="0"/>
              </a:rPr>
              <a:t>adet binek hizmet aracı mevcut olup, Müftülük adına tescilli hizmet aracı Kaymakamlık oluru ile Malmüdürlüğü emrine tahsis edilmiştir</a:t>
            </a:r>
            <a:r>
              <a:rPr lang="tr-TR" sz="1600" smtClean="0">
                <a:solidFill>
                  <a:srgbClr val="FFFF00"/>
                </a:solidFill>
                <a:latin typeface="Times New Roman" pitchFamily="18" charset="0"/>
                <a:ea typeface="Times New Roman" pitchFamily="18" charset="0"/>
                <a:cs typeface="Times New Roman" pitchFamily="18" charset="0"/>
              </a:rPr>
              <a:t>. </a:t>
            </a:r>
          </a:p>
          <a:p>
            <a:pPr algn="just"/>
            <a:endParaRPr lang="tr-TR" sz="1600" smtClean="0">
              <a:solidFill>
                <a:srgbClr val="FFFF00"/>
              </a:solidFill>
              <a:latin typeface="Times New Roman" pitchFamily="18" charset="0"/>
              <a:ea typeface="Times New Roman" pitchFamily="18" charset="0"/>
              <a:cs typeface="Times New Roman" pitchFamily="18" charset="0"/>
            </a:endParaRPr>
          </a:p>
          <a:p>
            <a:pPr algn="just"/>
            <a:endParaRPr lang="tr-TR" sz="1600" smtClean="0">
              <a:solidFill>
                <a:srgbClr val="FFFF00"/>
              </a:solidFill>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ORMAN İŞLETME ŞEFLİĞİ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5647700"/>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Kırkağaç Orman İşletme Şefliği, mülki bakımdan Manisa ili Kırkağaç ilçesi hudutları içinde  olup 22.09.1948 yılında Gördes İşletmesine bağlı olarak kurulmuş, 20.03.1990 yılından itibaren Akhisar Orman İşletme Müdürlüğüne bağlanmıştır. Yeni Mahalle Atatürk Caddesi 56 Sokak No:123 adresinde hizmet vermektedir.</a:t>
            </a:r>
          </a:p>
          <a:p>
            <a:pPr lvl="0" algn="just">
              <a:buFont typeface="Wingdings" pitchFamily="2" charset="2"/>
              <a:buChar char="q"/>
            </a:pPr>
            <a:r>
              <a:rPr lang="tr-TR" sz="1600" dirty="0" smtClean="0">
                <a:solidFill>
                  <a:srgbClr val="FFFF00"/>
                </a:solidFill>
                <a:latin typeface="Times New Roman" pitchFamily="18" charset="0"/>
                <a:cs typeface="Times New Roman" pitchFamily="18" charset="0"/>
              </a:rPr>
              <a:t>Ormanların geliştirilmesini, usulsüz ve kanunsuz müdahalelere, tabii afetlere, yangınlara, muhtelif  zararlılara karşı korunmasını ve gerekli kontrolleri sağlamak, </a:t>
            </a:r>
          </a:p>
          <a:p>
            <a:pPr lvl="0" algn="just"/>
            <a:r>
              <a:rPr lang="tr-TR" sz="1600" dirty="0" smtClean="0">
                <a:solidFill>
                  <a:srgbClr val="FFFF00"/>
                </a:solidFill>
                <a:latin typeface="Times New Roman" pitchFamily="18" charset="0"/>
                <a:cs typeface="Times New Roman" pitchFamily="18" charset="0"/>
              </a:rPr>
              <a:t>Ormanları, devamlılığını sağlayacak şekilde, teknik ve ekonomik icaplara göre idare etmek ve işletmek, aslı ve tali orman ürünlerinin; üretim, taşıma, depolama, iş ve işlemlerini yapmak ve yaptırmak, bu ürünleri yurt içinde ve dışında pazarlamak, ormancılık hizmetleri ile ilgili gerekli araç ve gereçleri temin ve tedarik etmek, </a:t>
            </a:r>
          </a:p>
          <a:p>
            <a:pPr lvl="0" algn="just"/>
            <a:r>
              <a:rPr lang="tr-TR" sz="1600" dirty="0" smtClean="0">
                <a:solidFill>
                  <a:srgbClr val="FFFF00"/>
                </a:solidFill>
                <a:latin typeface="Times New Roman" pitchFamily="18" charset="0"/>
                <a:cs typeface="Times New Roman" pitchFamily="18" charset="0"/>
              </a:rPr>
              <a:t>Ormanları imar ve ıslah etmek, </a:t>
            </a:r>
            <a:r>
              <a:rPr lang="tr-TR" sz="1600" dirty="0" err="1" smtClean="0">
                <a:solidFill>
                  <a:srgbClr val="FFFF00"/>
                </a:solidFill>
                <a:latin typeface="Times New Roman" pitchFamily="18" charset="0"/>
                <a:cs typeface="Times New Roman" pitchFamily="18" charset="0"/>
              </a:rPr>
              <a:t>silvikültürel</a:t>
            </a:r>
            <a:r>
              <a:rPr lang="tr-TR" sz="1600" dirty="0" smtClean="0">
                <a:solidFill>
                  <a:srgbClr val="FFFF00"/>
                </a:solidFill>
                <a:latin typeface="Times New Roman" pitchFamily="18" charset="0"/>
                <a:cs typeface="Times New Roman" pitchFamily="18" charset="0"/>
              </a:rPr>
              <a:t> bakımını ve gençleştirilmesini sağlamak, </a:t>
            </a:r>
          </a:p>
          <a:p>
            <a:pPr lvl="0" algn="just"/>
            <a:r>
              <a:rPr lang="tr-TR" sz="1600" dirty="0" smtClean="0">
                <a:solidFill>
                  <a:srgbClr val="FFFF00"/>
                </a:solidFill>
                <a:latin typeface="Times New Roman" pitchFamily="18" charset="0"/>
                <a:cs typeface="Times New Roman" pitchFamily="18" charset="0"/>
              </a:rPr>
              <a:t>Orman kadastrosu ve mülkiyetiyle ilgili işlerle, ormanlardaki izin, intifa ve irtifak işlemlerini özel mevzuatına göre yürütmek  gibi görevler yürütmektedir.</a:t>
            </a:r>
          </a:p>
          <a:p>
            <a:pPr lvl="0"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lvl="0" algn="ctr"/>
            <a:endParaRPr lang="tr-TR" sz="1600" dirty="0" smtClean="0">
              <a:solidFill>
                <a:srgbClr val="FFFF00"/>
              </a:solidFill>
              <a:latin typeface="Times New Roman" pitchFamily="18" charset="0"/>
              <a:cs typeface="Times New Roman" pitchFamily="18" charset="0"/>
            </a:endParaRPr>
          </a:p>
          <a:p>
            <a:pPr lvl="0" algn="ct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Orman İşletme Şefliğinde; 1 Teknik Hizmet Personeli, 6 Genel İdari Hizmet Personeli, 1 Yardımcı Hizmet Personeli, 7 Daimi İşçi, 13 Geçici İşçi olmak üzere toplam 33 personel görev yapmaktadır.</a:t>
            </a: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ORMAN İŞLETME ŞEFLİĞİ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3293209"/>
          </a:xfrm>
          <a:prstGeom prst="rect">
            <a:avLst/>
          </a:prstGeom>
          <a:noFill/>
        </p:spPr>
        <p:txBody>
          <a:bodyPr wrap="square" rtlCol="0">
            <a:spAutoFit/>
          </a:bodyPr>
          <a:lstStyle/>
          <a:p>
            <a:pPr algn="ctr"/>
            <a:r>
              <a:rPr lang="tr-TR" sz="1600" b="1" u="sng" smtClean="0">
                <a:solidFill>
                  <a:srgbClr val="FFFF00"/>
                </a:solidFill>
                <a:latin typeface="Times New Roman" pitchFamily="18" charset="0"/>
                <a:cs typeface="Times New Roman" pitchFamily="18" charset="0"/>
              </a:rPr>
              <a:t>ARAÇ,MAKİNA VE TEÇHİZAT DURUMU</a:t>
            </a:r>
          </a:p>
          <a:p>
            <a:pPr lvl="0" algn="ctr"/>
            <a:endParaRPr lang="tr-TR" sz="1600" smtClean="0">
              <a:solidFill>
                <a:srgbClr val="FFFF00"/>
              </a:solidFill>
              <a:latin typeface="Times New Roman" pitchFamily="18" charset="0"/>
              <a:cs typeface="Times New Roman" pitchFamily="18" charset="0"/>
            </a:endParaRPr>
          </a:p>
          <a:p>
            <a:pPr>
              <a:buFont typeface="Wingdings" pitchFamily="2" charset="2"/>
              <a:buChar char="q"/>
            </a:pPr>
            <a:r>
              <a:rPr lang="tr-TR" sz="1600" smtClean="0">
                <a:solidFill>
                  <a:srgbClr val="FFFF00"/>
                </a:solidFill>
                <a:latin typeface="Times New Roman" pitchFamily="18" charset="0"/>
                <a:cs typeface="Times New Roman" pitchFamily="18" charset="0"/>
              </a:rPr>
              <a:t>2018 yılında İlçe Orman İşletme Şefliğinde; 2 adet Arazöz Ekibi,  1 adet su ikmal aracı, 1 adet ilk müdahale aracı, 1 adet yangın kulübesi, 1 adet hizmet vasıtası bulunmaktadır. </a:t>
            </a:r>
          </a:p>
          <a:p>
            <a:pPr>
              <a:buFont typeface="Wingdings" pitchFamily="2" charset="2"/>
              <a:buChar char="q"/>
            </a:pPr>
            <a:endParaRPr lang="tr-TR" sz="1600" smtClean="0">
              <a:solidFill>
                <a:srgbClr val="FFFF00"/>
              </a:solidFill>
              <a:latin typeface="Times New Roman" pitchFamily="18" charset="0"/>
              <a:cs typeface="Times New Roman" pitchFamily="18" charset="0"/>
            </a:endParaRPr>
          </a:p>
          <a:p>
            <a:pPr lvl="0" algn="ctr"/>
            <a:r>
              <a:rPr lang="tr-TR" sz="1600" b="1" u="sng" smtClean="0">
                <a:solidFill>
                  <a:srgbClr val="FFFF00"/>
                </a:solidFill>
                <a:latin typeface="Times New Roman" pitchFamily="18" charset="0"/>
                <a:cs typeface="Times New Roman" pitchFamily="18" charset="0"/>
              </a:rPr>
              <a:t>BİNA DURUMU</a:t>
            </a:r>
          </a:p>
          <a:p>
            <a:pPr lvl="0" algn="ctr"/>
            <a:endParaRPr lang="tr-TR" sz="1600" b="1" u="sng" smtClean="0">
              <a:solidFill>
                <a:srgbClr val="FFFF00"/>
              </a:solidFill>
              <a:latin typeface="Times New Roman" pitchFamily="18" charset="0"/>
              <a:cs typeface="Times New Roman" pitchFamily="18" charset="0"/>
            </a:endParaRPr>
          </a:p>
          <a:p>
            <a:pPr lvl="0" algn="just">
              <a:buFont typeface="Wingdings" pitchFamily="2" charset="2"/>
              <a:buChar char="q"/>
            </a:pPr>
            <a:r>
              <a:rPr lang="tr-TR" sz="1600" smtClean="0">
                <a:solidFill>
                  <a:srgbClr val="FFFF00"/>
                </a:solidFill>
                <a:latin typeface="Times New Roman" pitchFamily="18" charset="0"/>
                <a:cs typeface="Times New Roman" pitchFamily="18" charset="0"/>
              </a:rPr>
              <a:t>Şeflik kuruluşunun yer aldığı binada , toplu koruma ekibinin yanı sıra iki adet lojman bulunmaktadır. Ayrıca 1 adet Gözetleme Kulesi,  4 adet gölet,  4 adet su toplama  çukuru ve havuzu bulunmaktadır.</a:t>
            </a: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6. JANDARMA KOMANDO EĞİTİM ALAY KOMUTANLIĞI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830997"/>
          </a:xfrm>
          <a:prstGeom prst="rect">
            <a:avLst/>
          </a:prstGeom>
          <a:noFill/>
        </p:spPr>
        <p:txBody>
          <a:bodyPr wrap="square" rtlCol="0">
            <a:spAutoFit/>
          </a:bodyPr>
          <a:lstStyle/>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428596" y="1285860"/>
            <a:ext cx="8143932" cy="5293757"/>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6’ncı Jandarma Komando Eğitim Alay Komutanlığı; 19’uncu asrın sonlarına doğru Jandarma Mektebi adı altında Kayseri’de kurulan Jandarma Er Okulunun bünyesinden çıkmış olup, ilk garnizonu Kayseri’dir.Jandarma Er Okulu; 1912 yılında Kayseri’ den Yozgat’a intikal ettirilmiş, 1957 yılında Yozgat ve Kütahya okul taburları ayrı ayrı birer alay haline getirilirken Yozgat Okul Alayı 6’ncı Jandarma Er Eğitim Alayı adını almıştır. 62 yıl Yozgat ilinde kalan 6’ncı Jandarma Er Eğitim Alayı, 10 Ağustos 1974 tarihinde Kırkağaç Garnizonuna intikal ettirilerek Çanakkale 2’nci Jandarma Er Eğitim Tugay Komutanlığı emrine girmiş ve 20 Mayıs 1999 tarihinde Foça Jandarma Komando Okulu ve Eğitim Merkezi Komutanlığı’na bağlanarak bugünkü yapısına kavuşmuştur.</a:t>
            </a:r>
            <a:r>
              <a:rPr lang="tr-TR" sz="1600" b="1" dirty="0" smtClean="0">
                <a:solidFill>
                  <a:srgbClr val="FFFF00"/>
                </a:solidFill>
                <a:latin typeface="Times New Roman" pitchFamily="18" charset="0"/>
                <a:cs typeface="Times New Roman" pitchFamily="18" charset="0"/>
              </a:rPr>
              <a:t>	</a:t>
            </a:r>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Kırkağaç 6’ncı Jandarma Komando Eğitim Alay Komutanlığı kuruluş durumu Alay Karargâhı, Hizmet ve Muhafız </a:t>
            </a:r>
            <a:r>
              <a:rPr lang="tr-TR" sz="1600" dirty="0" err="1" smtClean="0">
                <a:solidFill>
                  <a:srgbClr val="FFFF00"/>
                </a:solidFill>
                <a:latin typeface="Times New Roman" pitchFamily="18" charset="0"/>
                <a:cs typeface="Times New Roman" pitchFamily="18" charset="0"/>
              </a:rPr>
              <a:t>bl</a:t>
            </a:r>
            <a:r>
              <a:rPr lang="tr-TR" sz="1600" dirty="0" smtClean="0">
                <a:solidFill>
                  <a:srgbClr val="FFFF00"/>
                </a:solidFill>
                <a:latin typeface="Times New Roman" pitchFamily="18" charset="0"/>
                <a:cs typeface="Times New Roman" pitchFamily="18" charset="0"/>
              </a:rPr>
              <a:t>.k.lığı </a:t>
            </a:r>
            <a:r>
              <a:rPr lang="tr-TR" sz="1600" smtClean="0">
                <a:solidFill>
                  <a:srgbClr val="FFFF00"/>
                </a:solidFill>
                <a:latin typeface="Times New Roman" pitchFamily="18" charset="0"/>
                <a:cs typeface="Times New Roman" pitchFamily="18" charset="0"/>
              </a:rPr>
              <a:t>ile dört </a:t>
            </a:r>
            <a:r>
              <a:rPr lang="tr-TR" sz="1600" dirty="0" smtClean="0">
                <a:solidFill>
                  <a:srgbClr val="FFFF00"/>
                </a:solidFill>
                <a:latin typeface="Times New Roman" pitchFamily="18" charset="0"/>
                <a:cs typeface="Times New Roman" pitchFamily="18" charset="0"/>
              </a:rPr>
              <a:t>Jandarma Komando Eğitim Tabur Komutanlığından teşkil edilmiştir. Eğitim </a:t>
            </a:r>
            <a:r>
              <a:rPr lang="tr-TR" sz="1600" smtClean="0">
                <a:solidFill>
                  <a:srgbClr val="FFFF00"/>
                </a:solidFill>
                <a:latin typeface="Times New Roman" pitchFamily="18" charset="0"/>
                <a:cs typeface="Times New Roman" pitchFamily="18" charset="0"/>
              </a:rPr>
              <a:t>Taburları  dörder bölüklüdür</a:t>
            </a:r>
            <a:r>
              <a:rPr lang="tr-TR" sz="1600" dirty="0" smtClean="0">
                <a:solidFill>
                  <a:srgbClr val="FFFF00"/>
                </a:solidFill>
                <a:latin typeface="Times New Roman" pitchFamily="18" charset="0"/>
                <a:cs typeface="Times New Roman" pitchFamily="18" charset="0"/>
              </a:rPr>
              <a:t>.</a:t>
            </a:r>
          </a:p>
          <a:p>
            <a:pPr algn="just" fontAlgn="base"/>
            <a:r>
              <a:rPr lang="tr-TR" sz="1600" dirty="0" smtClean="0">
                <a:solidFill>
                  <a:srgbClr val="FFFF00"/>
                </a:solidFill>
                <a:latin typeface="Times New Roman" pitchFamily="18" charset="0"/>
                <a:cs typeface="Times New Roman" pitchFamily="18" charset="0"/>
              </a:rPr>
              <a:t>Vazifemiz; personele askerlik hizmetini sevdirmek, yükümlü erleri ruhen ve bedenen sivil hayata daha iyi hazırlamak, Uzman Erbaş Kursiyerlerini teröristle mücadele harekâtı konusunda eğitmek, acemi erleri komando ve asayiş branşları ile silah ihtisas konularında yetiştirmek, mesleki gelişim planında belirtilen silah kurslarını icra etmektir. Manisa Valiliği emrinde;</a:t>
            </a:r>
          </a:p>
          <a:p>
            <a:pPr algn="just" fontAlgn="base"/>
            <a:r>
              <a:rPr lang="tr-TR" sz="1600" dirty="0" smtClean="0">
                <a:solidFill>
                  <a:srgbClr val="FFFF00"/>
                </a:solidFill>
                <a:latin typeface="Times New Roman" pitchFamily="18" charset="0"/>
                <a:cs typeface="Times New Roman" pitchFamily="18" charset="0"/>
              </a:rPr>
              <a:t>Kırkağaç - Soma İlçelerinde toplumsal olaylara müdahale ve tesis koruma, doğal afetlerde yardım, yangınlarına müdahale görevlerini icra etmektir.</a:t>
            </a:r>
          </a:p>
          <a:p>
            <a:pPr algn="just"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fontAlgn="base"/>
            <a:endParaRPr lang="tr-TR" sz="1600" dirty="0" smtClean="0">
              <a:solidFill>
                <a:srgbClr val="FFFF00"/>
              </a:solidFill>
              <a:latin typeface="Times New Roman" pitchFamily="18" charset="0"/>
              <a:cs typeface="Times New Roman" pitchFamily="18" charset="0"/>
            </a:endParaRPr>
          </a:p>
          <a:p>
            <a:endParaRPr lang="tr-TR"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642918"/>
            <a:ext cx="7851648" cy="50006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KAYMAKAMLIK</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642910" y="1500174"/>
            <a:ext cx="7429552" cy="4062651"/>
          </a:xfrm>
          <a:prstGeom prst="rect">
            <a:avLst/>
          </a:prstGeom>
          <a:noFill/>
        </p:spPr>
        <p:txBody>
          <a:bodyPr wrap="square" rtlCol="0">
            <a:spAutoFit/>
          </a:bodyPr>
          <a:lstStyle/>
          <a:p>
            <a:pPr algn="just">
              <a:buFont typeface="Wingdings" pitchFamily="2" charset="2"/>
              <a:buChar char="q"/>
            </a:pPr>
            <a:r>
              <a:rPr lang="tr-TR" sz="1600" smtClean="0">
                <a:solidFill>
                  <a:srgbClr val="FFFF00"/>
                </a:solidFill>
                <a:latin typeface="Times New Roman" pitchFamily="18" charset="0"/>
                <a:cs typeface="Times New Roman" pitchFamily="18" charset="0"/>
              </a:rPr>
              <a:t>Kaymakamlığımız, Yeni Mahalle 55 Sk. No:13 adresinde, Hükümet Konağının 2. Katında hizmet vermektedir. </a:t>
            </a:r>
          </a:p>
          <a:p>
            <a:pPr algn="ctr"/>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PERSONEL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Kaymakamlığımızda; 1 Yazı İşleri Müdürü, 1 Araştırmacı (Geçici Görevli), 1 Bilgisayar İşletmeni, 3 Veri Hazırlama ve Kontrol İşletmeni,  2 İşçi, 1 İdari Destek Görevlisi personel olmak üzere 9 personel görev yapmaktadır. </a:t>
            </a: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ARAÇ DURUMU</a:t>
            </a:r>
          </a:p>
          <a:p>
            <a:pPr algn="ctr"/>
            <a:endParaRPr lang="tr-TR" sz="1600" b="1"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Kaymakamlığımız hizmetinde kullanılan; 1 adet Renault Fluence (Makam Aracı), 1 adet Renault Megane, 1 adet Valkswagen Caravelle,  1 adet Ford Connect marka araç bulunmaktadır.</a:t>
            </a:r>
          </a:p>
          <a:p>
            <a:pPr algn="ctr"/>
            <a:endParaRPr lang="tr-TR" sz="1600" dirty="0" smtClean="0">
              <a:solidFill>
                <a:srgbClr val="FFFF00"/>
              </a:solidFill>
              <a:latin typeface="Times New Roman" pitchFamily="18" charset="0"/>
              <a:cs typeface="Times New Roman" pitchFamily="18" charset="0"/>
            </a:endParaRPr>
          </a:p>
          <a:p>
            <a:endParaRPr lang="tr-TR" dirty="0" smtClean="0">
              <a:solidFill>
                <a:srgbClr val="FFFF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6. JANDARMA KOMANDO EĞİTİM ALAY KOMUTANLIĞI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830997"/>
          </a:xfrm>
          <a:prstGeom prst="rect">
            <a:avLst/>
          </a:prstGeom>
          <a:noFill/>
        </p:spPr>
        <p:txBody>
          <a:bodyPr wrap="square" rtlCol="0">
            <a:spAutoFit/>
          </a:bodyPr>
          <a:lstStyle/>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428596" y="1285860"/>
            <a:ext cx="8143932" cy="5755422"/>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PERSONEL DURUMU</a:t>
            </a:r>
          </a:p>
          <a:p>
            <a:pPr algn="ctr">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Kırkağaç 6’ncı Jandarma Komando Eğitim Alay Komutanlığının Personel Kadrosu; 62 Subay, 124 Astsubay, 3 Uzman Jandarma, 289 Uzman Erbaş, 24 Sivil Memur/İşçi Ve 752 Erbaş/Er olmak üzere toplam 1.254 personeldir.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Halen; 29 Subay, 45 Yedek Subay, 82 Astsubay, 2 Uzman Jandarma, 206 Uzman Erbaş, 11 Sivil Memur/İşçi Ve 293 Erbaş/Er Olmak Üzere Toplam 667 Personel ile görevini yerine getirmektedir. </a:t>
            </a:r>
          </a:p>
          <a:p>
            <a:pPr algn="just"/>
            <a:endParaRPr lang="tr-TR" sz="1600" dirty="0" smtClean="0">
              <a:solidFill>
                <a:srgbClr val="FFFF00"/>
              </a:solidFill>
              <a:latin typeface="Times New Roman" pitchFamily="18" charset="0"/>
              <a:cs typeface="Times New Roman" pitchFamily="18" charset="0"/>
            </a:endParaRPr>
          </a:p>
          <a:p>
            <a:pPr lvl="0" algn="ctr"/>
            <a:r>
              <a:rPr lang="tr-TR" sz="1600" b="1" u="sng" dirty="0" smtClean="0">
                <a:solidFill>
                  <a:srgbClr val="FFFF00"/>
                </a:solidFill>
                <a:latin typeface="Times New Roman" pitchFamily="18" charset="0"/>
                <a:cs typeface="Times New Roman" pitchFamily="18" charset="0"/>
              </a:rPr>
              <a:t>BİNA DURUMU</a:t>
            </a:r>
          </a:p>
          <a:p>
            <a:pPr algn="ctr"/>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smtClean="0">
                <a:solidFill>
                  <a:srgbClr val="FFFF00"/>
                </a:solidFill>
                <a:latin typeface="Times New Roman" pitchFamily="18" charset="0"/>
                <a:cs typeface="Times New Roman" pitchFamily="18" charset="0"/>
              </a:rPr>
              <a:t>Birliğimize ait 72 konut bulunmaktadır. Konutların mevcut personeli karşılama oranı %21’dir. Kırkağaç Belediyesi ile yapılan koordine sonucunda belediyeye ait konutlar bölgesinden 24 daire personelin kullanımına tahsis edilmiştir. Birliğimizin konuşlu bulunduğu alan 1.500 dönümdür. Ayrıca duruma dayalı eğitimlerde kullanılan 30.000 dönümlük ormanlık arazinin, 2001 yılından itibaren 49 yıllığına kullanım izni alınmıştır. </a:t>
            </a:r>
          </a:p>
          <a:p>
            <a:pPr algn="just" fontAlgn="base">
              <a:buFont typeface="Wingdings" pitchFamily="2" charset="2"/>
              <a:buChar char="q"/>
            </a:pPr>
            <a:r>
              <a:rPr lang="tr-TR" sz="1600" smtClean="0">
                <a:solidFill>
                  <a:srgbClr val="FFFF00"/>
                </a:solidFill>
                <a:latin typeface="Times New Roman" pitchFamily="18" charset="0"/>
                <a:cs typeface="Times New Roman" pitchFamily="18" charset="0"/>
              </a:rPr>
              <a:t>Alayımızda; 100 adet koğuş, 13 adet yemekhane, 566 adet duş kabini bulunmaktadır.</a:t>
            </a:r>
          </a:p>
          <a:p>
            <a:pPr algn="just" fontAlgn="base"/>
            <a:endParaRPr lang="tr-TR" sz="1600" dirty="0" smtClean="0">
              <a:solidFill>
                <a:srgbClr val="FFFF00"/>
              </a:solidFill>
              <a:latin typeface="Times New Roman" pitchFamily="18" charset="0"/>
              <a:cs typeface="Times New Roman" pitchFamily="18" charset="0"/>
            </a:endParaRPr>
          </a:p>
          <a:p>
            <a:pPr algn="ctr" fontAlgn="base"/>
            <a:endParaRPr lang="tr-TR" sz="1600" b="1" u="sng" dirty="0" smtClean="0">
              <a:solidFill>
                <a:srgbClr val="FFFF00"/>
              </a:solidFill>
              <a:latin typeface="Times New Roman" pitchFamily="18" charset="0"/>
              <a:cs typeface="Times New Roman" pitchFamily="18" charset="0"/>
            </a:endParaRPr>
          </a:p>
          <a:p>
            <a:pPr algn="ctr" fontAlgn="base"/>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b="1" u="sng"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6. JANDARMA KOMANDO EĞİTİM ALAY KOMUTANLIĞI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830997"/>
          </a:xfrm>
          <a:prstGeom prst="rect">
            <a:avLst/>
          </a:prstGeom>
          <a:noFill/>
        </p:spPr>
        <p:txBody>
          <a:bodyPr wrap="square" rtlCol="0">
            <a:spAutoFit/>
          </a:bodyPr>
          <a:lstStyle/>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428596" y="1285860"/>
            <a:ext cx="8143932" cy="7725192"/>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ARAÇ,MAKİNA VE TEÇHİZAT DURUMU</a:t>
            </a:r>
          </a:p>
          <a:p>
            <a:pPr algn="ctr" fontAlgn="base"/>
            <a:endParaRPr lang="tr-TR" sz="1600" b="1" u="sng"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Kırkağaç Kırkağaç 6’ncı Jandarma Komando Eğitim Alay Komutanlığının; lojistik yönünden önemli bir ihtiyacı bulunmamaktadır. İhtiyaçlar;  merkezden tertip, mahalden tedarik yöntemi ve ikmal planları doğrultusunda giderilmektedir. Araç, silah, özel malzeme ve teçhizat yeterli seviyededir. Envanterde mevcut silahların bakım ve onarımını kısa sürede tamamlamak maksadıyla </a:t>
            </a:r>
            <a:r>
              <a:rPr lang="tr-TR" sz="1600" smtClean="0">
                <a:solidFill>
                  <a:srgbClr val="FFFF00"/>
                </a:solidFill>
                <a:latin typeface="Times New Roman" pitchFamily="18" charset="0"/>
                <a:cs typeface="Times New Roman" pitchFamily="18" charset="0"/>
              </a:rPr>
              <a:t>İzmir K.K.K. kırk dördüncü </a:t>
            </a:r>
            <a:r>
              <a:rPr lang="tr-TR" sz="1600" dirty="0" smtClean="0">
                <a:solidFill>
                  <a:srgbClr val="FFFF00"/>
                </a:solidFill>
                <a:latin typeface="Times New Roman" pitchFamily="18" charset="0"/>
                <a:cs typeface="Times New Roman" pitchFamily="18" charset="0"/>
              </a:rPr>
              <a:t>ana tamir ve bakım fabrikası ile koordine kurularak imkân ve kabiliyetlerinden faydalanılmaktadır. İkmal faaliyetleri; kadrosuz olarak teşkil edilen ihale ve muayene komisyonları ile İzmir Jandarma Tedarik Merkezi Komutanlığı tarafından yürütülmektedir.</a:t>
            </a:r>
          </a:p>
          <a:p>
            <a:pPr algn="just"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fontAlgn="base"/>
            <a:r>
              <a:rPr lang="tr-TR" sz="1600" b="1" u="sng" dirty="0" smtClean="0">
                <a:solidFill>
                  <a:srgbClr val="FFFF00"/>
                </a:solidFill>
                <a:latin typeface="Times New Roman" pitchFamily="18" charset="0"/>
                <a:cs typeface="Times New Roman" pitchFamily="18" charset="0"/>
              </a:rPr>
              <a:t>İHTİYAÇ,SORUN VE ÖNERİLER</a:t>
            </a:r>
          </a:p>
          <a:p>
            <a:pPr algn="ctr" fontAlgn="base"/>
            <a:endParaRPr lang="tr-TR" sz="1600" b="1" u="sng"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smtClean="0">
                <a:solidFill>
                  <a:srgbClr val="FFFF00"/>
                </a:solidFill>
                <a:latin typeface="Times New Roman" pitchFamily="18" charset="0"/>
                <a:cs typeface="Times New Roman" pitchFamily="18" charset="0"/>
              </a:rPr>
              <a:t>1 ve </a:t>
            </a:r>
            <a:r>
              <a:rPr lang="tr-TR" sz="1600" dirty="0" smtClean="0">
                <a:solidFill>
                  <a:srgbClr val="FFFF00"/>
                </a:solidFill>
                <a:latin typeface="Times New Roman" pitchFamily="18" charset="0"/>
                <a:cs typeface="Times New Roman" pitchFamily="18" charset="0"/>
              </a:rPr>
              <a:t>3’üncü J.</a:t>
            </a:r>
            <a:r>
              <a:rPr lang="tr-TR" sz="1600" dirty="0" err="1" smtClean="0">
                <a:solidFill>
                  <a:srgbClr val="FFFF00"/>
                </a:solidFill>
                <a:latin typeface="Times New Roman" pitchFamily="18" charset="0"/>
                <a:cs typeface="Times New Roman" pitchFamily="18" charset="0"/>
              </a:rPr>
              <a:t>Komd</a:t>
            </a:r>
            <a:r>
              <a:rPr lang="tr-TR" sz="1600" dirty="0" smtClean="0">
                <a:solidFill>
                  <a:srgbClr val="FFFF00"/>
                </a:solidFill>
                <a:latin typeface="Times New Roman" pitchFamily="18" charset="0"/>
                <a:cs typeface="Times New Roman" pitchFamily="18" charset="0"/>
              </a:rPr>
              <a:t>.</a:t>
            </a:r>
            <a:r>
              <a:rPr lang="tr-TR" sz="1600" dirty="0" err="1" smtClean="0">
                <a:solidFill>
                  <a:srgbClr val="FFFF00"/>
                </a:solidFill>
                <a:latin typeface="Times New Roman" pitchFamily="18" charset="0"/>
                <a:cs typeface="Times New Roman" pitchFamily="18" charset="0"/>
              </a:rPr>
              <a:t>Eğt</a:t>
            </a:r>
            <a:r>
              <a:rPr lang="tr-TR" sz="1600" dirty="0" smtClean="0">
                <a:solidFill>
                  <a:srgbClr val="FFFF00"/>
                </a:solidFill>
                <a:latin typeface="Times New Roman" pitchFamily="18" charset="0"/>
                <a:cs typeface="Times New Roman" pitchFamily="18" charset="0"/>
              </a:rPr>
              <a:t>.</a:t>
            </a:r>
            <a:r>
              <a:rPr lang="tr-TR" sz="1600" dirty="0" err="1" smtClean="0">
                <a:solidFill>
                  <a:srgbClr val="FFFF00"/>
                </a:solidFill>
                <a:latin typeface="Times New Roman" pitchFamily="18" charset="0"/>
                <a:cs typeface="Times New Roman" pitchFamily="18" charset="0"/>
              </a:rPr>
              <a:t>Tb</a:t>
            </a:r>
            <a:r>
              <a:rPr lang="tr-TR" sz="1600" dirty="0" smtClean="0">
                <a:solidFill>
                  <a:srgbClr val="FFFF00"/>
                </a:solidFill>
                <a:latin typeface="Times New Roman" pitchFamily="18" charset="0"/>
                <a:cs typeface="Times New Roman" pitchFamily="18" charset="0"/>
              </a:rPr>
              <a:t>.K.</a:t>
            </a:r>
            <a:r>
              <a:rPr lang="tr-TR" sz="1600" dirty="0" err="1" smtClean="0">
                <a:solidFill>
                  <a:srgbClr val="FFFF00"/>
                </a:solidFill>
                <a:latin typeface="Times New Roman" pitchFamily="18" charset="0"/>
                <a:cs typeface="Times New Roman" pitchFamily="18" charset="0"/>
              </a:rPr>
              <a:t>Lıklarına</a:t>
            </a:r>
            <a:r>
              <a:rPr lang="tr-TR" sz="1600" dirty="0" smtClean="0">
                <a:solidFill>
                  <a:srgbClr val="FFFF00"/>
                </a:solidFill>
                <a:latin typeface="Times New Roman" pitchFamily="18" charset="0"/>
                <a:cs typeface="Times New Roman" pitchFamily="18" charset="0"/>
              </a:rPr>
              <a:t> </a:t>
            </a:r>
            <a:r>
              <a:rPr lang="tr-TR" sz="1600" smtClean="0">
                <a:solidFill>
                  <a:srgbClr val="FFFF00"/>
                </a:solidFill>
                <a:latin typeface="Times New Roman" pitchFamily="18" charset="0"/>
                <a:cs typeface="Times New Roman" pitchFamily="18" charset="0"/>
              </a:rPr>
              <a:t>ait 2 </a:t>
            </a:r>
            <a:r>
              <a:rPr lang="tr-TR" sz="1600" dirty="0" smtClean="0">
                <a:solidFill>
                  <a:srgbClr val="FFFF00"/>
                </a:solidFill>
                <a:latin typeface="Times New Roman" pitchFamily="18" charset="0"/>
                <a:cs typeface="Times New Roman" pitchFamily="18" charset="0"/>
              </a:rPr>
              <a:t>adet koğuş binasının </a:t>
            </a:r>
            <a:r>
              <a:rPr lang="tr-TR" sz="1600" smtClean="0">
                <a:solidFill>
                  <a:srgbClr val="FFFF00"/>
                </a:solidFill>
                <a:latin typeface="Times New Roman" pitchFamily="18" charset="0"/>
                <a:cs typeface="Times New Roman" pitchFamily="18" charset="0"/>
              </a:rPr>
              <a:t>ve 5000 </a:t>
            </a:r>
            <a:r>
              <a:rPr lang="tr-TR" sz="1600" dirty="0" smtClean="0">
                <a:solidFill>
                  <a:srgbClr val="FFFF00"/>
                </a:solidFill>
                <a:latin typeface="Times New Roman" pitchFamily="18" charset="0"/>
                <a:cs typeface="Times New Roman" pitchFamily="18" charset="0"/>
              </a:rPr>
              <a:t>kişi </a:t>
            </a:r>
            <a:r>
              <a:rPr lang="tr-TR" sz="1600" smtClean="0">
                <a:solidFill>
                  <a:srgbClr val="FFFF00"/>
                </a:solidFill>
                <a:latin typeface="Times New Roman" pitchFamily="18" charset="0"/>
                <a:cs typeface="Times New Roman" pitchFamily="18" charset="0"/>
              </a:rPr>
              <a:t>kapasiteli 1700 m</a:t>
            </a:r>
            <a:r>
              <a:rPr lang="en-US" sz="1600" dirty="0" smtClean="0">
                <a:solidFill>
                  <a:srgbClr val="FFFF00"/>
                </a:solidFill>
                <a:latin typeface="Times New Roman" pitchFamily="18" charset="0"/>
                <a:cs typeface="Times New Roman" pitchFamily="18" charset="0"/>
              </a:rPr>
              <a:t>²</a:t>
            </a:r>
            <a:r>
              <a:rPr lang="tr-TR" sz="1600" dirty="0" smtClean="0">
                <a:solidFill>
                  <a:srgbClr val="FFFF00"/>
                </a:solidFill>
                <a:latin typeface="Times New Roman" pitchFamily="18" charset="0"/>
                <a:cs typeface="Times New Roman" pitchFamily="18" charset="0"/>
              </a:rPr>
              <a:t> büyüklüğünde giyindirme deposunun; 2018 yılında yatırım programı kapsamında inşa edilmesi</a:t>
            </a: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Kışla içerisinde bulunan alçak ve yüksek gerilim hatlarının yer altına alınması</a:t>
            </a: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Personel ihtiyacı ve Kışla elektronik güvenlik projesi</a:t>
            </a: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Enerji ve zaman tasarrufu maksadıyla alay bünyesinde </a:t>
            </a:r>
            <a:r>
              <a:rPr lang="tr-TR" sz="1600" smtClean="0">
                <a:solidFill>
                  <a:srgbClr val="FFFF00"/>
                </a:solidFill>
                <a:latin typeface="Times New Roman" pitchFamily="18" charset="0"/>
                <a:cs typeface="Times New Roman" pitchFamily="18" charset="0"/>
              </a:rPr>
              <a:t>mevcut 3 </a:t>
            </a:r>
            <a:r>
              <a:rPr lang="tr-TR" sz="1600" dirty="0" smtClean="0">
                <a:solidFill>
                  <a:srgbClr val="FFFF00"/>
                </a:solidFill>
                <a:latin typeface="Times New Roman" pitchFamily="18" charset="0"/>
                <a:cs typeface="Times New Roman" pitchFamily="18" charset="0"/>
              </a:rPr>
              <a:t>çamaşırhanenin tek merkezde birleştirilmesi</a:t>
            </a: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Askeri gazino binasının Kırkağaç Belediyesine devri karşılığında</a:t>
            </a:r>
            <a:r>
              <a:rPr lang="tr-TR" sz="1600" smtClean="0">
                <a:solidFill>
                  <a:srgbClr val="FFFF00"/>
                </a:solidFill>
                <a:latin typeface="Times New Roman" pitchFamily="18" charset="0"/>
                <a:cs typeface="Times New Roman" pitchFamily="18" charset="0"/>
              </a:rPr>
              <a:t>; 2.445 m</a:t>
            </a:r>
            <a:r>
              <a:rPr lang="en-US" sz="1600" smtClean="0">
                <a:solidFill>
                  <a:srgbClr val="FFFF00"/>
                </a:solidFill>
                <a:latin typeface="Times New Roman" pitchFamily="18" charset="0"/>
                <a:cs typeface="Times New Roman" pitchFamily="18" charset="0"/>
              </a:rPr>
              <a:t>²</a:t>
            </a:r>
            <a:r>
              <a:rPr lang="tr-TR" sz="1600" smtClean="0">
                <a:solidFill>
                  <a:srgbClr val="FFFF00"/>
                </a:solidFill>
                <a:latin typeface="Times New Roman" pitchFamily="18" charset="0"/>
                <a:cs typeface="Times New Roman" pitchFamily="18" charset="0"/>
              </a:rPr>
              <a:t> büyüklüğünde 864 </a:t>
            </a:r>
            <a:r>
              <a:rPr lang="tr-TR" sz="1600" dirty="0" smtClean="0">
                <a:solidFill>
                  <a:srgbClr val="FFFF00"/>
                </a:solidFill>
                <a:latin typeface="Times New Roman" pitchFamily="18" charset="0"/>
                <a:cs typeface="Times New Roman" pitchFamily="18" charset="0"/>
              </a:rPr>
              <a:t>kişi kapasiteli hizmet binası yapımı planlanmaktadır.</a:t>
            </a:r>
          </a:p>
          <a:p>
            <a:pPr algn="just"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fontAlgn="base"/>
            <a:endParaRPr lang="tr-TR" sz="1600" dirty="0" smtClean="0">
              <a:solidFill>
                <a:srgbClr val="FFFF00"/>
              </a:solidFill>
              <a:latin typeface="Times New Roman" pitchFamily="18" charset="0"/>
              <a:cs typeface="Times New Roman" pitchFamily="18" charset="0"/>
            </a:endParaRPr>
          </a:p>
          <a:p>
            <a:pPr algn="just" fontAlgn="base"/>
            <a:endParaRPr lang="tr-TR" sz="1600" dirty="0" smtClean="0">
              <a:solidFill>
                <a:srgbClr val="FFFF00"/>
              </a:solidFill>
              <a:latin typeface="Times New Roman" pitchFamily="18" charset="0"/>
              <a:cs typeface="Times New Roman" pitchFamily="18" charset="0"/>
            </a:endParaRPr>
          </a:p>
          <a:p>
            <a:pPr algn="ctr" fontAlgn="base"/>
            <a:endParaRPr lang="tr-TR" sz="1600" b="1" u="sng" dirty="0" smtClean="0">
              <a:solidFill>
                <a:srgbClr val="FFFF00"/>
              </a:solidFill>
              <a:latin typeface="Times New Roman" pitchFamily="18" charset="0"/>
              <a:cs typeface="Times New Roman" pitchFamily="18" charset="0"/>
            </a:endParaRPr>
          </a:p>
          <a:p>
            <a:pPr algn="ctr" fontAlgn="base"/>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b="1" u="sng"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SOSYAL YARDIMLAŞMA VE DAYANIŞMA VAKFI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830997"/>
          </a:xfrm>
          <a:prstGeom prst="rect">
            <a:avLst/>
          </a:prstGeom>
          <a:noFill/>
        </p:spPr>
        <p:txBody>
          <a:bodyPr wrap="square" rtlCol="0">
            <a:spAutoFit/>
          </a:bodyPr>
          <a:lstStyle/>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428596" y="1285860"/>
            <a:ext cx="8143932" cy="1815882"/>
          </a:xfrm>
          <a:prstGeom prst="rect">
            <a:avLst/>
          </a:prstGeom>
          <a:noFill/>
        </p:spPr>
        <p:txBody>
          <a:bodyPr wrap="square" rtlCol="0">
            <a:spAutoFit/>
          </a:bodyPr>
          <a:lstStyle/>
          <a:p>
            <a:pPr algn="ctr" fontAlgn="base"/>
            <a:endParaRPr lang="tr-TR" sz="1600" dirty="0" smtClean="0">
              <a:solidFill>
                <a:srgbClr val="FFFF00"/>
              </a:solidFill>
              <a:latin typeface="Times New Roman" pitchFamily="18" charset="0"/>
              <a:cs typeface="Times New Roman" pitchFamily="18" charset="0"/>
            </a:endParaRPr>
          </a:p>
          <a:p>
            <a:pPr algn="just" fontAlgn="base"/>
            <a:endParaRPr lang="tr-TR" sz="1600" dirty="0" smtClean="0">
              <a:solidFill>
                <a:srgbClr val="FFFF00"/>
              </a:solidFill>
              <a:latin typeface="Times New Roman" pitchFamily="18" charset="0"/>
              <a:cs typeface="Times New Roman" pitchFamily="18" charset="0"/>
            </a:endParaRPr>
          </a:p>
          <a:p>
            <a:pPr algn="ctr" fontAlgn="base"/>
            <a:endParaRPr lang="tr-TR" sz="1600" b="1" u="sng" dirty="0" smtClean="0">
              <a:solidFill>
                <a:srgbClr val="FFFF00"/>
              </a:solidFill>
              <a:latin typeface="Times New Roman" pitchFamily="18" charset="0"/>
              <a:cs typeface="Times New Roman" pitchFamily="18" charset="0"/>
            </a:endParaRPr>
          </a:p>
          <a:p>
            <a:pPr algn="ctr" fontAlgn="base"/>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b="1" u="sng" dirty="0" smtClean="0">
              <a:solidFill>
                <a:srgbClr val="FFFF00"/>
              </a:solidFill>
              <a:latin typeface="Times New Roman" pitchFamily="18" charset="0"/>
              <a:cs typeface="Times New Roman" pitchFamily="18" charset="0"/>
            </a:endParaRPr>
          </a:p>
        </p:txBody>
      </p:sp>
      <p:sp>
        <p:nvSpPr>
          <p:cNvPr id="9" name="8 Metin kutusu"/>
          <p:cNvSpPr txBox="1"/>
          <p:nvPr/>
        </p:nvSpPr>
        <p:spPr>
          <a:xfrm>
            <a:off x="500034" y="1285860"/>
            <a:ext cx="8143932" cy="6001643"/>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Sosyal Yardımlaşma ve Dayanışma Vakfı 29/05/1986 yılında çıkarıla 3294 sayılı Sosyal Yardımlaşma ve Dayanışmayı Teşvik Fonu Kanunu ile kurulmuştur. Fakir ve muhtaç durumda bulunan hiçbir sosyal güvenlik kuruluşuna bağlı olmayan vatandaşlarımıza ayni, nakdi ve sağlık konularında yardımcı olmak görevlerini yerine getirmektedir.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Vakfımız, Hükümet Konağının 2. Katında hizmet vermektedir.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Vakfımıza her ay Aile ve Sosyal Politikalar Bakanlığı Sosyal Yardımlar Genel Müdürlüğünden 76.554 TL aylık periyodik pay gönderilmektedir. Vakfımıza müracaatta bulunan kişilere Vakıf Mütevelli Heyeti tarafından alınan kararlar ile ayni ve nakdi yardımlar yapılmaktadır.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Vakfımızca</a:t>
            </a:r>
            <a:r>
              <a:rPr lang="tr-TR" sz="1600" dirty="0" smtClean="0">
                <a:solidFill>
                  <a:srgbClr val="FFFF00"/>
                </a:solidFill>
                <a:latin typeface="Times New Roman" pitchFamily="18" charset="0"/>
                <a:cs typeface="Times New Roman" pitchFamily="18" charset="0"/>
              </a:rPr>
              <a:t>; giyim yardımı, yakacak yardımı, tek seferlik yardım, barınma yardımları, eşi vefat etmiş kadınlara yönelik maaş programı, engelli aylığı, öksüz yetim yardımı vb. yardımlar </a:t>
            </a:r>
            <a:r>
              <a:rPr lang="tr-TR" sz="1600" smtClean="0">
                <a:solidFill>
                  <a:srgbClr val="FFFF00"/>
                </a:solidFill>
                <a:latin typeface="Times New Roman" pitchFamily="18" charset="0"/>
                <a:cs typeface="Times New Roman" pitchFamily="18" charset="0"/>
              </a:rPr>
              <a:t>yapılmaktadır. Vakfımızda toplamda yaklaşık olarak 4800 aktif dosya bulunmaktadır.</a:t>
            </a: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Vakfımızda; 1 adet Vakıf Müdürü, 2 adet Sosyal Yardım ve İnceleme Görevlisi, 1 adet Yardımcı Hizmet Görevlisi, 1 adet Büro Görevlisi, 1 adet Memur (Geçici Görevlendirme) olmak üzere  toplam 6 personel görev yapmaktadır.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just"/>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Vakfımız Başkanlığı adına kayıtlı olan bir araç bulunmayıp; kiralama yöntemiyle ticari araç kiralanmış olup, vakıf hizmetlerinde kullanılmaktadır.</a:t>
            </a:r>
          </a:p>
          <a:p>
            <a:pPr algn="just"/>
            <a:endParaRPr lang="tr-TR" sz="1600"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just"/>
            <a:endParaRPr lang="tr-TR" sz="1600" b="1" u="sng"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SOSYAL GÜVENLİK MERKEZİ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830997"/>
          </a:xfrm>
          <a:prstGeom prst="rect">
            <a:avLst/>
          </a:prstGeom>
          <a:noFill/>
        </p:spPr>
        <p:txBody>
          <a:bodyPr wrap="square" rtlCol="0">
            <a:spAutoFit/>
          </a:bodyPr>
          <a:lstStyle/>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lvl="0"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214282" y="928670"/>
            <a:ext cx="8643998" cy="7971413"/>
          </a:xfrm>
          <a:prstGeom prst="rect">
            <a:avLst/>
          </a:prstGeom>
          <a:noFill/>
        </p:spPr>
        <p:txBody>
          <a:bodyPr wrap="square" rtlCol="0">
            <a:spAutoFit/>
          </a:bodyPr>
          <a:lstStyle/>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İlçe Sosyal Güvenlik Merkezi Manisa Sosyal Güvenlik  İl Müdürlüğüne bağlı olarak Koca Mehmet Ağa Mah 47.Sok No:22 adresinde hizmet vermektedir. 24/10/2011 yılında  hizmet vermeye başlayan İlçe Sosyal Güvenlik Merkezinde; Rehberlik Birimi, 4/b Emeklilik Birimi, Evrak-Arşiv Birimi, 4/b Tescil ve Hizmet Verme Birimi, Genel Sağlık Sigortası Birimi, GSS Sağlık Ödemeleri Birimleri bulunmaktadır. Bu birimlerde işveren dosyasının açılması, e-Bildirge işleminin yapılması, emeklilik aylık dökümü verilmesi, yaşlılık, ölüm, maluliyet aylıklarının taleplerinin alınması ve maaşlarının bağlanması, muafiyet ve borcu yoktur yazısının verilmesi, aşı ve hasta sevk ücretlerinin ödenmesi gibi hizmetler verilmektedir.</a:t>
            </a:r>
          </a:p>
          <a:p>
            <a:pPr algn="just" fontAlgn="base"/>
            <a:endParaRPr lang="tr-TR" sz="1600" dirty="0" smtClean="0">
              <a:solidFill>
                <a:srgbClr val="FFFF00"/>
              </a:solidFill>
              <a:latin typeface="Times New Roman" pitchFamily="18" charset="0"/>
              <a:cs typeface="Times New Roman" pitchFamily="18" charset="0"/>
            </a:endParaRPr>
          </a:p>
          <a:p>
            <a:pPr algn="ctr" fontAlgn="base"/>
            <a:r>
              <a:rPr lang="tr-TR" sz="1600" b="1" u="sng" dirty="0" smtClean="0">
                <a:solidFill>
                  <a:srgbClr val="FFFF00"/>
                </a:solidFill>
                <a:latin typeface="Times New Roman" pitchFamily="18" charset="0"/>
                <a:cs typeface="Times New Roman" pitchFamily="18" charset="0"/>
              </a:rPr>
              <a:t>PERSONEL DURUMU</a:t>
            </a:r>
          </a:p>
          <a:p>
            <a:pPr algn="ctr" fontAlgn="base"/>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smtClean="0">
                <a:solidFill>
                  <a:srgbClr val="FFFF00"/>
                </a:solidFill>
                <a:latin typeface="Times New Roman" pitchFamily="18" charset="0"/>
                <a:cs typeface="Times New Roman" pitchFamily="18" charset="0"/>
              </a:rPr>
              <a:t>İlçe Sosyal Güvenlik Merkezinde; 1 Müdür, 1 Şef, 3 Veri Hazırlama ve Kontrol İşletmeni, 1 Memur, 1 İşçi, 1 Özel Güvenlik, 2 Temizlik Personeli olmak üzere 10 personel görev yapmaktadır .</a:t>
            </a:r>
          </a:p>
          <a:p>
            <a:pPr algn="ctr" fontAlgn="base"/>
            <a:endParaRPr lang="tr-TR" sz="1600" b="1" u="sng" smtClean="0">
              <a:solidFill>
                <a:srgbClr val="FFFF00"/>
              </a:solidFill>
              <a:latin typeface="Times New Roman" pitchFamily="18" charset="0"/>
              <a:cs typeface="Times New Roman" pitchFamily="18" charset="0"/>
            </a:endParaRPr>
          </a:p>
          <a:p>
            <a:pPr algn="ctr" fontAlgn="base"/>
            <a:r>
              <a:rPr lang="tr-TR" sz="1600" b="1" u="sng" smtClean="0">
                <a:solidFill>
                  <a:srgbClr val="FFFF00"/>
                </a:solidFill>
                <a:latin typeface="Times New Roman" pitchFamily="18" charset="0"/>
                <a:cs typeface="Times New Roman" pitchFamily="18" charset="0"/>
              </a:rPr>
              <a:t>BİNA </a:t>
            </a:r>
            <a:r>
              <a:rPr lang="tr-TR" sz="1600" b="1" u="sng" dirty="0" smtClean="0">
                <a:solidFill>
                  <a:srgbClr val="FFFF00"/>
                </a:solidFill>
                <a:latin typeface="Times New Roman" pitchFamily="18" charset="0"/>
                <a:cs typeface="Times New Roman" pitchFamily="18" charset="0"/>
              </a:rPr>
              <a:t>DURUMU</a:t>
            </a:r>
          </a:p>
          <a:p>
            <a:pPr algn="just" fontAlgn="base"/>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İlçe Sosyal Güvenlik Merkezi binası 123,5 metrekare olup; hizmet binasının yanında bulunan 220 metre kare yer 01/06/2016 tarihinde Kırkağaç Belediye Başkanlığınca</a:t>
            </a:r>
            <a:r>
              <a:rPr lang="tr-TR" sz="1600" smtClean="0">
                <a:solidFill>
                  <a:srgbClr val="FFFF00"/>
                </a:solidFill>
                <a:latin typeface="Times New Roman" pitchFamily="18" charset="0"/>
                <a:cs typeface="Times New Roman" pitchFamily="18" charset="0"/>
              </a:rPr>
              <a:t>, Sosyal Güvenlik Merkezine tahsis edilmiştir.</a:t>
            </a:r>
          </a:p>
          <a:p>
            <a:pPr algn="just" fontAlgn="base"/>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ARAÇ,MAKİNA VE TEÇHİZAT DURUMU</a:t>
            </a:r>
          </a:p>
          <a:p>
            <a:pPr algn="ctr" fontAlgn="base"/>
            <a:endParaRPr lang="tr-TR" sz="1600" b="1" u="sng" dirty="0" smtClean="0">
              <a:solidFill>
                <a:srgbClr val="FFFF00"/>
              </a:solidFill>
              <a:latin typeface="Times New Roman" pitchFamily="18" charset="0"/>
              <a:cs typeface="Times New Roman" pitchFamily="18" charset="0"/>
            </a:endParaRPr>
          </a:p>
          <a:p>
            <a:pPr algn="just" fontAlgn="base">
              <a:buFont typeface="Wingdings" pitchFamily="2" charset="2"/>
              <a:buChar char="q"/>
            </a:pPr>
            <a:r>
              <a:rPr lang="tr-TR" sz="1600" dirty="0" smtClean="0">
                <a:solidFill>
                  <a:srgbClr val="FFFF00"/>
                </a:solidFill>
                <a:latin typeface="Times New Roman" pitchFamily="18" charset="0"/>
                <a:cs typeface="Times New Roman" pitchFamily="18" charset="0"/>
              </a:rPr>
              <a:t>İlçe Sosyal Güvenlik Merkezinde araç bulunmamaktadır.</a:t>
            </a:r>
          </a:p>
          <a:p>
            <a:pPr algn="just" fontAlgn="base"/>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fontAlgn="base"/>
            <a:endParaRPr lang="tr-TR" sz="1600" dirty="0" smtClean="0">
              <a:solidFill>
                <a:srgbClr val="FFFF00"/>
              </a:solidFill>
              <a:latin typeface="Times New Roman" pitchFamily="18" charset="0"/>
              <a:cs typeface="Times New Roman" pitchFamily="18" charset="0"/>
            </a:endParaRPr>
          </a:p>
          <a:p>
            <a:pPr algn="just"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fontAlgn="base">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fontAlgn="base">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TAPU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6001643"/>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Tapu Müdürlüğü, Hükümet Konağının 1. Katında hizmet vermektedir. </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Tapu Kanunu, Kadastro Kanunu, İmar Kanunu, Kamulaştırma Kanunu , Bankalar Kanunu, 4070-4071(Hazine Satışları) Sayılı Kanunlar, Amme Alacakları Usul Kanunu, Kat Mülkiyeti Kanunu,Kooperatifler Kanunu,Dernekler Kanunu,Mera Kanunu, Orman Kanunu vb. çerçevesinde hizmet vermektedir.</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Mevzuat çerçevesinde taşınmaz mallara ait her türlü akitli ve akitsiz işlemler  ile her türlü tescil, tadil,  terkin işlemlerini yapmak, mevzuata aykırı istemleri Medeni Kanunun ve Tapu Sicil Tüzüğünün ilgili maddeleri gereğince reddetmek, Yetki alanlarındaki taşınmaz mallara ait fenne ilişkin talepleri hak sahibi veya yetkili vekilinden geldiğinin tespiti halinde, görevli Kadastro Müdürlüğüne iletmek, görevine giren konularda kadastro müdürlükleri ve diğer kamu kurum ve kuruluşları ile iş birliği yaparak hizmetin aksamadan yürütülmesini sağlamak, Mahkemeler, kamu kurum ve kuruluşları ile ilgisini kanıtlayan gerçek ve tüzel kişilerce istenilen bilgiler ve belge örneklerini bu konudaki mevzuata uygun olarak zamanında vermek veya göndermek, Yetki alanlarımızdaki  taşınmaz mallara ait ana ve yardımcı siciller ile diğer ilgili defter, dosya ve belgeleri mevzuata uygun olarak düzenlemek gibi hizmetler verilmektedir. </a:t>
            </a:r>
          </a:p>
          <a:p>
            <a:pPr algn="just"/>
            <a:endParaRPr lang="tr-TR" sz="1600" b="1" smtClean="0">
              <a:solidFill>
                <a:srgbClr val="FFFF00"/>
              </a:solidFill>
              <a:latin typeface="Times New Roman" pitchFamily="18" charset="0"/>
              <a:cs typeface="Times New Roman" pitchFamily="18" charset="0"/>
            </a:endParaRPr>
          </a:p>
          <a:p>
            <a:pPr algn="just"/>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İlçe Tapu Müdürlüğünde; 1 Müdür, 1 Müdür Yardımcısı, 5 Bilgisayar İşletmeni,  1 Tekniker, 2 (4/B) Sözleşmeli Personel olmak üzere  toplam 10 personel görev yapmaktadır.</a:t>
            </a:r>
          </a:p>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TAPU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2308324"/>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BİNA  ve ARAÇ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İlçe Tapu Müdürlüğünde; 1 adet Müdür odası, 1 adet Müdür Yardımcısı odası, 1 adet Servis Odası, 1 adet Arşiv olmak üzere 4 oda bulunmaktadır.  Müdürlüğümüzde araç bulunmamaktadır.</a:t>
            </a:r>
          </a:p>
          <a:p>
            <a:pPr marL="342900" indent="-342900"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KADASTRO BİRİMİ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6740307"/>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Müdürlüğümüz 1957 yılında “Arazi Tapulama Müdürlüğü” adı altında kurulmuş,1964 yılında adı  “Tapulama Bölge Müdürlüğü” olarak değiştirilmiş ve 1987 yılında 3402 sayılı Kadastro Kanununun yürürlüğe girmesiyle birlikte “Kadastro Müdürlüğü” olarak değiştirilmiştir. 10.12.2010 tarih ve 27781 sayılı Resmi Gazetede yayımlanan 6083 sayılı teşkilat yasasında yapılan değişiklik ile 81 il müdürlüğü kurulmuş olup Kırkağaç Kadastro Birimi unvanı ile hizmet veren kurumumuz Kırkağaç ve Soma ilçelerinde kadastro ile ilgili tüm hizmetlerini yürütmekle görevlidir. Birimimiz, Hükümet Konağında hizmet vermektedir.</a:t>
            </a:r>
          </a:p>
          <a:p>
            <a:pPr>
              <a:buFont typeface="Wingdings" pitchFamily="2" charset="2"/>
              <a:buChar char="q"/>
            </a:pPr>
            <a:r>
              <a:rPr lang="tr-TR" sz="1600" dirty="0" smtClean="0">
                <a:solidFill>
                  <a:srgbClr val="FFFF00"/>
                </a:solidFill>
                <a:latin typeface="Times New Roman" pitchFamily="18" charset="0"/>
                <a:cs typeface="Times New Roman" pitchFamily="18" charset="0"/>
              </a:rPr>
              <a:t>Ayrıca; Kırkağaç ve Soma ilçesindeki özel ve resmi tüm taşınmazlarla ilgili sınırlandırma, değişiklik, ifraz, tevhit, kamulaştırma, vb. gibi taleplerin mevcut personel ve iş durumuna göre mümkün olan en kısa zamanda karşılanması, 5368 sayılı LİHKAB (Lisanslı Harita Kadastro Büroları) Kanunu çerçevesinde açılan bürolarca yapılan tescile konu işlemlerin kontrollerinin yapılmasını sağlamak gibi  hizmetler verilmektedir.</a:t>
            </a: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Birimimiz; 1 Birim Yetkilisi (Akhisar, Gölmarmara, Gördes, Soma ve Kırkağaç İlçeleri),1 Mühendis, 1 Tekniker, 3 Teknisyen, 1 Şoför, 1  İşçi ,1 Temizlik Hizmetlisi olmak üzere toplam 9 kişi ile hizmet vermektedir.</a:t>
            </a:r>
            <a:endParaRPr lang="tr-TR" sz="1600" b="1" u="sng"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 DURUMU</a:t>
            </a: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Birimimizde 1 adet Müdür Odası, 1 adet Servis Odası, 1 adet Arşiv Odası bulunmaktadır.</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KADASTRO BİRİMİ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3293209"/>
          </a:xfrm>
          <a:prstGeom prst="rect">
            <a:avLst/>
          </a:prstGeom>
          <a:noFill/>
        </p:spPr>
        <p:txBody>
          <a:bodyPr wrap="square" rtlCol="0">
            <a:spAutoFit/>
          </a:bodyPr>
          <a:lstStyle/>
          <a:p>
            <a:pPr algn="ctr"/>
            <a:r>
              <a:rPr lang="tr-TR" sz="1600" b="1" u="sng" dirty="0" smtClean="0">
                <a:solidFill>
                  <a:srgbClr val="FFFF00"/>
                </a:solidFill>
                <a:latin typeface="Times New Roman" pitchFamily="18" charset="0"/>
                <a:cs typeface="Times New Roman" pitchFamily="18" charset="0"/>
              </a:rPr>
              <a:t>ARAÇ,MAKİNA VE TEÇHİZAT DURUMU</a:t>
            </a: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r>
              <a:rPr lang="tr-TR" sz="1600" dirty="0" smtClean="0">
                <a:solidFill>
                  <a:srgbClr val="FFFF00"/>
                </a:solidFill>
                <a:latin typeface="Times New Roman" pitchFamily="18" charset="0"/>
                <a:cs typeface="Times New Roman" pitchFamily="18" charset="0"/>
              </a:rPr>
              <a:t>Birimimizde; 1 adet 2006 model Ford </a:t>
            </a:r>
            <a:r>
              <a:rPr lang="tr-TR" sz="1600" dirty="0" err="1" smtClean="0">
                <a:solidFill>
                  <a:srgbClr val="FFFF00"/>
                </a:solidFill>
                <a:latin typeface="Times New Roman" pitchFamily="18" charset="0"/>
                <a:cs typeface="Times New Roman" pitchFamily="18" charset="0"/>
              </a:rPr>
              <a:t>Ranger</a:t>
            </a:r>
            <a:r>
              <a:rPr lang="tr-TR" sz="1600" dirty="0" smtClean="0">
                <a:solidFill>
                  <a:srgbClr val="FFFF00"/>
                </a:solidFill>
                <a:latin typeface="Times New Roman" pitchFamily="18" charset="0"/>
                <a:cs typeface="Times New Roman" pitchFamily="18" charset="0"/>
              </a:rPr>
              <a:t>  marka hizmet aracı bulunmaktadır. Ayrıca 1 adet Elektronik Ölçüm Aleti vardır.</a:t>
            </a: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MAHALLE MUHTARLARI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3046988"/>
          </a:xfrm>
          <a:prstGeom prst="rect">
            <a:avLst/>
          </a:prstGeom>
          <a:noFill/>
        </p:spPr>
        <p:txBody>
          <a:bodyPr wrap="square" rtlCol="0">
            <a:spAutoFit/>
          </a:bodyPr>
          <a:lstStyle/>
          <a:p>
            <a:pPr>
              <a:buFont typeface="Wingdings" pitchFamily="2" charset="2"/>
              <a:buChar char="q"/>
            </a:pPr>
            <a:r>
              <a:rPr lang="tr-TR" sz="1600" dirty="0" smtClean="0">
                <a:solidFill>
                  <a:srgbClr val="FFFF00"/>
                </a:solidFill>
                <a:latin typeface="Times New Roman" pitchFamily="18" charset="0"/>
                <a:cs typeface="Times New Roman" pitchFamily="18" charset="0"/>
              </a:rPr>
              <a:t>İlçemiz merkezinde 15 adet, kırsal kesimde 32 adet olmak üzere 47 adet muhtarlık bulunmaktadır. Muhtarlara ait bilgiler aşağıdadır:</a:t>
            </a:r>
          </a:p>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graphicFrame>
        <p:nvGraphicFramePr>
          <p:cNvPr id="8" name="7 Tablo"/>
          <p:cNvGraphicFramePr>
            <a:graphicFrameLocks noGrp="1"/>
          </p:cNvGraphicFramePr>
          <p:nvPr/>
        </p:nvGraphicFramePr>
        <p:xfrm>
          <a:off x="571472" y="1714488"/>
          <a:ext cx="8001056" cy="4786326"/>
        </p:xfrm>
        <a:graphic>
          <a:graphicData uri="http://schemas.openxmlformats.org/drawingml/2006/table">
            <a:tbl>
              <a:tblPr firstRow="1" bandRow="1">
                <a:tableStyleId>{5C22544A-7EE6-4342-B048-85BDC9FD1C3A}</a:tableStyleId>
              </a:tblPr>
              <a:tblGrid>
                <a:gridCol w="2000264"/>
                <a:gridCol w="2000264"/>
                <a:gridCol w="2000264"/>
                <a:gridCol w="2000264"/>
              </a:tblGrid>
              <a:tr h="265907">
                <a:tc>
                  <a:txBody>
                    <a:bodyPr/>
                    <a:lstStyle/>
                    <a:p>
                      <a:pPr algn="ctr" fontAlgn="b"/>
                      <a:r>
                        <a:rPr lang="tr-TR" sz="1000" b="1" i="1" u="none" strike="noStrike" dirty="0">
                          <a:solidFill>
                            <a:srgbClr val="000000"/>
                          </a:solidFill>
                          <a:latin typeface="Times New Roman"/>
                        </a:rPr>
                        <a:t>SIRA NO</a:t>
                      </a:r>
                    </a:p>
                  </a:txBody>
                  <a:tcPr marL="9525" marR="9525" marT="9525" marB="0" anchor="b"/>
                </a:tc>
                <a:tc>
                  <a:txBody>
                    <a:bodyPr/>
                    <a:lstStyle/>
                    <a:p>
                      <a:pPr algn="ctr" fontAlgn="b"/>
                      <a:r>
                        <a:rPr lang="tr-TR" sz="1000" b="1" i="1" u="none" strike="noStrike">
                          <a:solidFill>
                            <a:srgbClr val="000000"/>
                          </a:solidFill>
                          <a:latin typeface="Times New Roman"/>
                        </a:rPr>
                        <a:t>ADI SOYADI</a:t>
                      </a:r>
                    </a:p>
                  </a:txBody>
                  <a:tcPr marL="9525" marR="9525" marT="9525" marB="0" anchor="b"/>
                </a:tc>
                <a:tc>
                  <a:txBody>
                    <a:bodyPr/>
                    <a:lstStyle/>
                    <a:p>
                      <a:pPr algn="ctr" fontAlgn="b"/>
                      <a:r>
                        <a:rPr lang="tr-TR" sz="1000" b="1" i="1" u="none" strike="noStrike">
                          <a:solidFill>
                            <a:srgbClr val="000000"/>
                          </a:solidFill>
                          <a:latin typeface="Times New Roman"/>
                        </a:rPr>
                        <a:t>MAHALLE</a:t>
                      </a:r>
                    </a:p>
                  </a:txBody>
                  <a:tcPr marL="9525" marR="9525" marT="9525" marB="0" anchor="b"/>
                </a:tc>
                <a:tc>
                  <a:txBody>
                    <a:bodyPr/>
                    <a:lstStyle/>
                    <a:p>
                      <a:pPr algn="ctr" fontAlgn="b"/>
                      <a:r>
                        <a:rPr lang="tr-TR" sz="1000" b="1" i="1" u="none" strike="noStrike">
                          <a:solidFill>
                            <a:srgbClr val="000000"/>
                          </a:solidFill>
                          <a:latin typeface="Times New Roman"/>
                        </a:rPr>
                        <a:t>TEL</a:t>
                      </a:r>
                    </a:p>
                  </a:txBody>
                  <a:tcPr marL="9525" marR="9525" marT="9525" marB="0" anchor="b"/>
                </a:tc>
              </a:tr>
              <a:tr h="265907">
                <a:tc>
                  <a:txBody>
                    <a:bodyPr/>
                    <a:lstStyle/>
                    <a:p>
                      <a:pPr algn="ctr" fontAlgn="ctr"/>
                      <a:r>
                        <a:rPr lang="tr-TR" sz="1100" b="0" i="0" u="none" strike="noStrike">
                          <a:solidFill>
                            <a:srgbClr val="000000"/>
                          </a:solidFill>
                          <a:latin typeface="Calibri"/>
                        </a:rPr>
                        <a:t>1</a:t>
                      </a:r>
                    </a:p>
                  </a:txBody>
                  <a:tcPr marL="9525" marR="9525" marT="9525" marB="0" anchor="ctr"/>
                </a:tc>
                <a:tc>
                  <a:txBody>
                    <a:bodyPr/>
                    <a:lstStyle/>
                    <a:p>
                      <a:pPr algn="l" fontAlgn="b"/>
                      <a:r>
                        <a:rPr lang="tr-TR" sz="1100" b="0" i="0" u="none" strike="noStrike">
                          <a:solidFill>
                            <a:srgbClr val="000000"/>
                          </a:solidFill>
                          <a:latin typeface="Calibri"/>
                        </a:rPr>
                        <a:t>Özer ÖZCAN</a:t>
                      </a:r>
                    </a:p>
                  </a:txBody>
                  <a:tcPr marL="9525" marR="9525" marT="9525" marB="0" anchor="b"/>
                </a:tc>
                <a:tc>
                  <a:txBody>
                    <a:bodyPr/>
                    <a:lstStyle/>
                    <a:p>
                      <a:pPr algn="l" fontAlgn="b"/>
                      <a:r>
                        <a:rPr lang="tr-TR" sz="1100" b="0" i="0" u="none" strike="noStrike">
                          <a:solidFill>
                            <a:srgbClr val="000000"/>
                          </a:solidFill>
                          <a:latin typeface="Calibri"/>
                        </a:rPr>
                        <a:t>Alacalar</a:t>
                      </a:r>
                    </a:p>
                  </a:txBody>
                  <a:tcPr marL="9525" marR="9525" marT="9525" marB="0" anchor="b"/>
                </a:tc>
                <a:tc>
                  <a:txBody>
                    <a:bodyPr/>
                    <a:lstStyle/>
                    <a:p>
                      <a:pPr algn="l" fontAlgn="b"/>
                      <a:r>
                        <a:rPr lang="tr-TR" sz="1100" b="0" i="0" u="none" strike="noStrike">
                          <a:solidFill>
                            <a:srgbClr val="000000"/>
                          </a:solidFill>
                          <a:latin typeface="Calibri"/>
                        </a:rPr>
                        <a:t>0 537 570 50 11</a:t>
                      </a:r>
                    </a:p>
                  </a:txBody>
                  <a:tcPr marL="9525" marR="9525" marT="9525" marB="0" anchor="b"/>
                </a:tc>
              </a:tr>
              <a:tr h="265907">
                <a:tc>
                  <a:txBody>
                    <a:bodyPr/>
                    <a:lstStyle/>
                    <a:p>
                      <a:pPr algn="ctr" fontAlgn="b"/>
                      <a:r>
                        <a:rPr lang="tr-TR" sz="1100" b="0" i="0" u="none" strike="noStrike">
                          <a:solidFill>
                            <a:srgbClr val="000000"/>
                          </a:solidFill>
                          <a:latin typeface="Calibri"/>
                        </a:rPr>
                        <a:t>2</a:t>
                      </a:r>
                    </a:p>
                  </a:txBody>
                  <a:tcPr marL="9525" marR="9525" marT="9525" marB="0" anchor="b"/>
                </a:tc>
                <a:tc>
                  <a:txBody>
                    <a:bodyPr/>
                    <a:lstStyle/>
                    <a:p>
                      <a:pPr algn="l" fontAlgn="b"/>
                      <a:r>
                        <a:rPr lang="tr-TR" sz="1100" b="0" i="0" u="none" strike="noStrike">
                          <a:solidFill>
                            <a:srgbClr val="000000"/>
                          </a:solidFill>
                          <a:latin typeface="Calibri"/>
                        </a:rPr>
                        <a:t>Burhanettin TOP</a:t>
                      </a:r>
                    </a:p>
                  </a:txBody>
                  <a:tcPr marL="9525" marR="9525" marT="9525" marB="0" anchor="b"/>
                </a:tc>
                <a:tc>
                  <a:txBody>
                    <a:bodyPr/>
                    <a:lstStyle/>
                    <a:p>
                      <a:pPr algn="l" fontAlgn="b"/>
                      <a:r>
                        <a:rPr lang="tr-TR" sz="1100" b="0" i="0" u="none" strike="noStrike">
                          <a:solidFill>
                            <a:srgbClr val="000000"/>
                          </a:solidFill>
                          <a:latin typeface="Calibri"/>
                        </a:rPr>
                        <a:t>Alifakı</a:t>
                      </a:r>
                    </a:p>
                  </a:txBody>
                  <a:tcPr marL="9525" marR="9525" marT="9525" marB="0" anchor="b"/>
                </a:tc>
                <a:tc>
                  <a:txBody>
                    <a:bodyPr/>
                    <a:lstStyle/>
                    <a:p>
                      <a:pPr algn="l" fontAlgn="b"/>
                      <a:r>
                        <a:rPr lang="tr-TR" sz="1100" b="0" i="0" u="none" strike="noStrike">
                          <a:solidFill>
                            <a:srgbClr val="000000"/>
                          </a:solidFill>
                          <a:latin typeface="Calibri"/>
                        </a:rPr>
                        <a:t>0 535 557 65 02</a:t>
                      </a:r>
                    </a:p>
                  </a:txBody>
                  <a:tcPr marL="9525" marR="9525" marT="9525" marB="0" anchor="b"/>
                </a:tc>
              </a:tr>
              <a:tr h="265907">
                <a:tc>
                  <a:txBody>
                    <a:bodyPr/>
                    <a:lstStyle/>
                    <a:p>
                      <a:pPr algn="ctr" fontAlgn="b"/>
                      <a:r>
                        <a:rPr lang="tr-TR" sz="1100" b="0" i="0" u="none" strike="noStrike">
                          <a:solidFill>
                            <a:srgbClr val="000000"/>
                          </a:solidFill>
                          <a:latin typeface="Calibri"/>
                        </a:rPr>
                        <a:t>3</a:t>
                      </a:r>
                    </a:p>
                  </a:txBody>
                  <a:tcPr marL="9525" marR="9525" marT="9525" marB="0" anchor="b"/>
                </a:tc>
                <a:tc>
                  <a:txBody>
                    <a:bodyPr/>
                    <a:lstStyle/>
                    <a:p>
                      <a:pPr algn="l" fontAlgn="b"/>
                      <a:r>
                        <a:rPr lang="tr-TR" sz="1100" b="0" i="0" u="none" strike="noStrike">
                          <a:solidFill>
                            <a:srgbClr val="000000"/>
                          </a:solidFill>
                          <a:latin typeface="Calibri"/>
                        </a:rPr>
                        <a:t>Mustafa KÖKEN</a:t>
                      </a:r>
                    </a:p>
                  </a:txBody>
                  <a:tcPr marL="9525" marR="9525" marT="9525" marB="0" anchor="b"/>
                </a:tc>
                <a:tc>
                  <a:txBody>
                    <a:bodyPr/>
                    <a:lstStyle/>
                    <a:p>
                      <a:pPr algn="l" fontAlgn="b"/>
                      <a:r>
                        <a:rPr lang="tr-TR" sz="1100" b="0" i="0" u="none" strike="noStrike">
                          <a:solidFill>
                            <a:srgbClr val="000000"/>
                          </a:solidFill>
                          <a:latin typeface="Calibri"/>
                        </a:rPr>
                        <a:t>Bademli</a:t>
                      </a:r>
                    </a:p>
                  </a:txBody>
                  <a:tcPr marL="9525" marR="9525" marT="9525" marB="0" anchor="b"/>
                </a:tc>
                <a:tc>
                  <a:txBody>
                    <a:bodyPr/>
                    <a:lstStyle/>
                    <a:p>
                      <a:pPr algn="l" fontAlgn="b"/>
                      <a:r>
                        <a:rPr lang="tr-TR" sz="1100" b="0" i="0" u="none" strike="noStrike">
                          <a:solidFill>
                            <a:srgbClr val="000000"/>
                          </a:solidFill>
                          <a:latin typeface="Calibri"/>
                        </a:rPr>
                        <a:t>0 536 292 02 66</a:t>
                      </a:r>
                    </a:p>
                  </a:txBody>
                  <a:tcPr marL="9525" marR="9525" marT="9525" marB="0" anchor="b"/>
                </a:tc>
              </a:tr>
              <a:tr h="265907">
                <a:tc>
                  <a:txBody>
                    <a:bodyPr/>
                    <a:lstStyle/>
                    <a:p>
                      <a:pPr algn="ctr" fontAlgn="b"/>
                      <a:r>
                        <a:rPr lang="tr-TR" sz="1100" b="0" i="0" u="none" strike="noStrike">
                          <a:solidFill>
                            <a:srgbClr val="000000"/>
                          </a:solidFill>
                          <a:latin typeface="Calibri"/>
                        </a:rPr>
                        <a:t>4</a:t>
                      </a:r>
                    </a:p>
                  </a:txBody>
                  <a:tcPr marL="9525" marR="9525" marT="9525" marB="0" anchor="b"/>
                </a:tc>
                <a:tc>
                  <a:txBody>
                    <a:bodyPr/>
                    <a:lstStyle/>
                    <a:p>
                      <a:pPr algn="l" fontAlgn="b"/>
                      <a:r>
                        <a:rPr lang="tr-TR" sz="1100" b="0" i="0" u="none" strike="noStrike">
                          <a:solidFill>
                            <a:srgbClr val="000000"/>
                          </a:solidFill>
                          <a:latin typeface="Calibri"/>
                        </a:rPr>
                        <a:t>Sait İNAN</a:t>
                      </a:r>
                    </a:p>
                  </a:txBody>
                  <a:tcPr marL="9525" marR="9525" marT="9525" marB="0" anchor="b"/>
                </a:tc>
                <a:tc>
                  <a:txBody>
                    <a:bodyPr/>
                    <a:lstStyle/>
                    <a:p>
                      <a:pPr algn="l" fontAlgn="b"/>
                      <a:r>
                        <a:rPr lang="tr-TR" sz="1100" b="0" i="0" u="none" strike="noStrike">
                          <a:solidFill>
                            <a:srgbClr val="000000"/>
                          </a:solidFill>
                          <a:latin typeface="Calibri"/>
                        </a:rPr>
                        <a:t>Bakır</a:t>
                      </a:r>
                    </a:p>
                  </a:txBody>
                  <a:tcPr marL="9525" marR="9525" marT="9525" marB="0" anchor="b"/>
                </a:tc>
                <a:tc>
                  <a:txBody>
                    <a:bodyPr/>
                    <a:lstStyle/>
                    <a:p>
                      <a:pPr algn="l" fontAlgn="b"/>
                      <a:r>
                        <a:rPr lang="tr-TR" sz="1100" b="0" i="0" u="none" strike="noStrike">
                          <a:solidFill>
                            <a:srgbClr val="000000"/>
                          </a:solidFill>
                          <a:latin typeface="Calibri"/>
                        </a:rPr>
                        <a:t>0 544 614 65 77</a:t>
                      </a:r>
                    </a:p>
                  </a:txBody>
                  <a:tcPr marL="9525" marR="9525" marT="9525" marB="0" anchor="b"/>
                </a:tc>
              </a:tr>
              <a:tr h="265907">
                <a:tc>
                  <a:txBody>
                    <a:bodyPr/>
                    <a:lstStyle/>
                    <a:p>
                      <a:pPr algn="ctr" fontAlgn="b"/>
                      <a:r>
                        <a:rPr lang="tr-TR" sz="1100" b="0" i="0" u="none" strike="noStrike">
                          <a:solidFill>
                            <a:srgbClr val="000000"/>
                          </a:solidFill>
                          <a:latin typeface="Calibri"/>
                        </a:rPr>
                        <a:t>5</a:t>
                      </a:r>
                    </a:p>
                  </a:txBody>
                  <a:tcPr marL="9525" marR="9525" marT="9525" marB="0" anchor="b"/>
                </a:tc>
                <a:tc>
                  <a:txBody>
                    <a:bodyPr/>
                    <a:lstStyle/>
                    <a:p>
                      <a:pPr algn="l" fontAlgn="b"/>
                      <a:r>
                        <a:rPr lang="tr-TR" sz="1100" b="0" i="0" u="none" strike="noStrike">
                          <a:solidFill>
                            <a:srgbClr val="000000"/>
                          </a:solidFill>
                          <a:latin typeface="Calibri"/>
                        </a:rPr>
                        <a:t>İsmail KİREŞCİ</a:t>
                      </a:r>
                    </a:p>
                  </a:txBody>
                  <a:tcPr marL="9525" marR="9525" marT="9525" marB="0" anchor="b"/>
                </a:tc>
                <a:tc>
                  <a:txBody>
                    <a:bodyPr/>
                    <a:lstStyle/>
                    <a:p>
                      <a:pPr algn="l" fontAlgn="b"/>
                      <a:r>
                        <a:rPr lang="tr-TR" sz="1100" b="0" i="0" u="none" strike="noStrike">
                          <a:solidFill>
                            <a:srgbClr val="000000"/>
                          </a:solidFill>
                          <a:latin typeface="Calibri"/>
                        </a:rPr>
                        <a:t>Boduroğlu</a:t>
                      </a:r>
                    </a:p>
                  </a:txBody>
                  <a:tcPr marL="9525" marR="9525" marT="9525" marB="0" anchor="b"/>
                </a:tc>
                <a:tc>
                  <a:txBody>
                    <a:bodyPr/>
                    <a:lstStyle/>
                    <a:p>
                      <a:pPr algn="l" fontAlgn="b"/>
                      <a:r>
                        <a:rPr lang="tr-TR" sz="1100" b="0" i="0" u="none" strike="noStrike">
                          <a:solidFill>
                            <a:srgbClr val="000000"/>
                          </a:solidFill>
                          <a:latin typeface="Calibri"/>
                        </a:rPr>
                        <a:t>0 537 792 28 97</a:t>
                      </a:r>
                    </a:p>
                  </a:txBody>
                  <a:tcPr marL="9525" marR="9525" marT="9525" marB="0" anchor="b"/>
                </a:tc>
              </a:tr>
              <a:tr h="265907">
                <a:tc>
                  <a:txBody>
                    <a:bodyPr/>
                    <a:lstStyle/>
                    <a:p>
                      <a:pPr algn="ctr" fontAlgn="b"/>
                      <a:r>
                        <a:rPr lang="tr-TR" sz="1100" b="0" i="0" u="none" strike="noStrike">
                          <a:solidFill>
                            <a:srgbClr val="000000"/>
                          </a:solidFill>
                          <a:latin typeface="Calibri"/>
                        </a:rPr>
                        <a:t>6</a:t>
                      </a:r>
                    </a:p>
                  </a:txBody>
                  <a:tcPr marL="9525" marR="9525" marT="9525" marB="0" anchor="b"/>
                </a:tc>
                <a:tc>
                  <a:txBody>
                    <a:bodyPr/>
                    <a:lstStyle/>
                    <a:p>
                      <a:pPr algn="l" fontAlgn="b"/>
                      <a:r>
                        <a:rPr lang="tr-TR" sz="1100" b="0" i="0" u="none" strike="noStrike">
                          <a:solidFill>
                            <a:srgbClr val="000000"/>
                          </a:solidFill>
                          <a:latin typeface="Calibri"/>
                        </a:rPr>
                        <a:t>Mehmet Ali GÖKMEN</a:t>
                      </a:r>
                    </a:p>
                  </a:txBody>
                  <a:tcPr marL="9525" marR="9525" marT="9525" marB="0" anchor="b"/>
                </a:tc>
                <a:tc>
                  <a:txBody>
                    <a:bodyPr/>
                    <a:lstStyle/>
                    <a:p>
                      <a:pPr algn="l" fontAlgn="b"/>
                      <a:r>
                        <a:rPr lang="tr-TR" sz="1100" b="0" i="0" u="none" strike="noStrike">
                          <a:solidFill>
                            <a:srgbClr val="000000"/>
                          </a:solidFill>
                          <a:latin typeface="Calibri"/>
                        </a:rPr>
                        <a:t>Bostancı</a:t>
                      </a:r>
                    </a:p>
                  </a:txBody>
                  <a:tcPr marL="9525" marR="9525" marT="9525" marB="0" anchor="b"/>
                </a:tc>
                <a:tc>
                  <a:txBody>
                    <a:bodyPr/>
                    <a:lstStyle/>
                    <a:p>
                      <a:pPr algn="l" fontAlgn="b"/>
                      <a:r>
                        <a:rPr lang="tr-TR" sz="1100" b="0" i="0" u="none" strike="noStrike">
                          <a:solidFill>
                            <a:srgbClr val="000000"/>
                          </a:solidFill>
                          <a:latin typeface="Calibri"/>
                        </a:rPr>
                        <a:t>0  506 131 45 12</a:t>
                      </a:r>
                    </a:p>
                  </a:txBody>
                  <a:tcPr marL="9525" marR="9525" marT="9525" marB="0" anchor="b"/>
                </a:tc>
              </a:tr>
              <a:tr h="265907">
                <a:tc>
                  <a:txBody>
                    <a:bodyPr/>
                    <a:lstStyle/>
                    <a:p>
                      <a:pPr algn="ctr" fontAlgn="b"/>
                      <a:r>
                        <a:rPr lang="tr-TR" sz="1100" b="0" i="0" u="none" strike="noStrike">
                          <a:solidFill>
                            <a:srgbClr val="000000"/>
                          </a:solidFill>
                          <a:latin typeface="Calibri"/>
                        </a:rPr>
                        <a:t>7</a:t>
                      </a:r>
                    </a:p>
                  </a:txBody>
                  <a:tcPr marL="9525" marR="9525" marT="9525" marB="0" anchor="b"/>
                </a:tc>
                <a:tc>
                  <a:txBody>
                    <a:bodyPr/>
                    <a:lstStyle/>
                    <a:p>
                      <a:pPr algn="l" fontAlgn="b"/>
                      <a:r>
                        <a:rPr lang="tr-TR" sz="1100" b="0" i="0" u="none" strike="noStrike">
                          <a:solidFill>
                            <a:srgbClr val="000000"/>
                          </a:solidFill>
                          <a:latin typeface="Calibri"/>
                        </a:rPr>
                        <a:t>Yıldıray KAFA</a:t>
                      </a:r>
                    </a:p>
                  </a:txBody>
                  <a:tcPr marL="9525" marR="9525" marT="9525" marB="0" anchor="b"/>
                </a:tc>
                <a:tc>
                  <a:txBody>
                    <a:bodyPr/>
                    <a:lstStyle/>
                    <a:p>
                      <a:pPr algn="l" fontAlgn="b"/>
                      <a:r>
                        <a:rPr lang="tr-TR" sz="1100" b="0" i="0" u="none" strike="noStrike">
                          <a:solidFill>
                            <a:srgbClr val="000000"/>
                          </a:solidFill>
                          <a:latin typeface="Calibri"/>
                        </a:rPr>
                        <a:t>Cinosman</a:t>
                      </a:r>
                    </a:p>
                  </a:txBody>
                  <a:tcPr marL="9525" marR="9525" marT="9525" marB="0" anchor="b"/>
                </a:tc>
                <a:tc>
                  <a:txBody>
                    <a:bodyPr/>
                    <a:lstStyle/>
                    <a:p>
                      <a:pPr algn="l" fontAlgn="b"/>
                      <a:r>
                        <a:rPr lang="tr-TR" sz="1100" b="0" i="0" u="none" strike="noStrike">
                          <a:solidFill>
                            <a:srgbClr val="000000"/>
                          </a:solidFill>
                          <a:latin typeface="Calibri"/>
                        </a:rPr>
                        <a:t>0 537 793 58 52</a:t>
                      </a:r>
                    </a:p>
                  </a:txBody>
                  <a:tcPr marL="9525" marR="9525" marT="9525" marB="0" anchor="b"/>
                </a:tc>
              </a:tr>
              <a:tr h="265907">
                <a:tc>
                  <a:txBody>
                    <a:bodyPr/>
                    <a:lstStyle/>
                    <a:p>
                      <a:pPr algn="ctr" fontAlgn="b"/>
                      <a:r>
                        <a:rPr lang="tr-TR" sz="1100" b="0" i="0" u="none" strike="noStrike">
                          <a:solidFill>
                            <a:srgbClr val="000000"/>
                          </a:solidFill>
                          <a:latin typeface="Calibri"/>
                        </a:rPr>
                        <a:t>8</a:t>
                      </a:r>
                    </a:p>
                  </a:txBody>
                  <a:tcPr marL="9525" marR="9525" marT="9525" marB="0" anchor="b"/>
                </a:tc>
                <a:tc>
                  <a:txBody>
                    <a:bodyPr/>
                    <a:lstStyle/>
                    <a:p>
                      <a:pPr algn="l" fontAlgn="b"/>
                      <a:r>
                        <a:rPr lang="tr-TR" sz="1100" b="0" i="0" u="none" strike="noStrike">
                          <a:solidFill>
                            <a:srgbClr val="000000"/>
                          </a:solidFill>
                          <a:latin typeface="Calibri"/>
                        </a:rPr>
                        <a:t>Ramazan DEMİR</a:t>
                      </a:r>
                    </a:p>
                  </a:txBody>
                  <a:tcPr marL="9525" marR="9525" marT="9525" marB="0" anchor="b"/>
                </a:tc>
                <a:tc>
                  <a:txBody>
                    <a:bodyPr/>
                    <a:lstStyle/>
                    <a:p>
                      <a:pPr algn="l" fontAlgn="b"/>
                      <a:r>
                        <a:rPr lang="tr-TR" sz="1100" b="0" i="0" u="none" strike="noStrike">
                          <a:solidFill>
                            <a:srgbClr val="000000"/>
                          </a:solidFill>
                          <a:latin typeface="Calibri"/>
                        </a:rPr>
                        <a:t>Çaltıcak</a:t>
                      </a:r>
                    </a:p>
                  </a:txBody>
                  <a:tcPr marL="9525" marR="9525" marT="9525" marB="0" anchor="b"/>
                </a:tc>
                <a:tc>
                  <a:txBody>
                    <a:bodyPr/>
                    <a:lstStyle/>
                    <a:p>
                      <a:pPr algn="l" fontAlgn="b"/>
                      <a:r>
                        <a:rPr lang="tr-TR" sz="1100" b="0" i="0" u="none" strike="noStrike">
                          <a:solidFill>
                            <a:srgbClr val="000000"/>
                          </a:solidFill>
                          <a:latin typeface="Calibri"/>
                        </a:rPr>
                        <a:t>0 535 243 65 72</a:t>
                      </a:r>
                    </a:p>
                  </a:txBody>
                  <a:tcPr marL="9525" marR="9525" marT="9525" marB="0" anchor="b"/>
                </a:tc>
              </a:tr>
              <a:tr h="265907">
                <a:tc>
                  <a:txBody>
                    <a:bodyPr/>
                    <a:lstStyle/>
                    <a:p>
                      <a:pPr algn="ctr" fontAlgn="b"/>
                      <a:r>
                        <a:rPr lang="tr-TR" sz="1100" b="0" i="0" u="none" strike="noStrike">
                          <a:solidFill>
                            <a:srgbClr val="000000"/>
                          </a:solidFill>
                          <a:latin typeface="Calibri"/>
                        </a:rPr>
                        <a:t>9</a:t>
                      </a:r>
                    </a:p>
                  </a:txBody>
                  <a:tcPr marL="9525" marR="9525" marT="9525" marB="0" anchor="b"/>
                </a:tc>
                <a:tc>
                  <a:txBody>
                    <a:bodyPr/>
                    <a:lstStyle/>
                    <a:p>
                      <a:pPr algn="l" fontAlgn="b"/>
                      <a:r>
                        <a:rPr lang="tr-TR" sz="1100" b="0" i="0" u="none" strike="noStrike">
                          <a:solidFill>
                            <a:srgbClr val="000000"/>
                          </a:solidFill>
                          <a:latin typeface="Calibri"/>
                        </a:rPr>
                        <a:t>İrfan KARATAŞ</a:t>
                      </a:r>
                    </a:p>
                  </a:txBody>
                  <a:tcPr marL="9525" marR="9525" marT="9525" marB="0" anchor="b"/>
                </a:tc>
                <a:tc>
                  <a:txBody>
                    <a:bodyPr/>
                    <a:lstStyle/>
                    <a:p>
                      <a:pPr algn="l" fontAlgn="b"/>
                      <a:r>
                        <a:rPr lang="tr-TR" sz="1100" b="0" i="0" u="none" strike="noStrike">
                          <a:solidFill>
                            <a:srgbClr val="000000"/>
                          </a:solidFill>
                          <a:latin typeface="Calibri"/>
                        </a:rPr>
                        <a:t>Çiftlik</a:t>
                      </a:r>
                    </a:p>
                  </a:txBody>
                  <a:tcPr marL="9525" marR="9525" marT="9525" marB="0" anchor="b"/>
                </a:tc>
                <a:tc>
                  <a:txBody>
                    <a:bodyPr/>
                    <a:lstStyle/>
                    <a:p>
                      <a:pPr algn="l" fontAlgn="b"/>
                      <a:r>
                        <a:rPr lang="tr-TR" sz="1100" b="0" i="0" u="none" strike="noStrike">
                          <a:solidFill>
                            <a:srgbClr val="000000"/>
                          </a:solidFill>
                          <a:latin typeface="Calibri"/>
                        </a:rPr>
                        <a:t>0 535 988 01 66</a:t>
                      </a:r>
                    </a:p>
                  </a:txBody>
                  <a:tcPr marL="9525" marR="9525" marT="9525" marB="0" anchor="b"/>
                </a:tc>
              </a:tr>
              <a:tr h="265907">
                <a:tc>
                  <a:txBody>
                    <a:bodyPr/>
                    <a:lstStyle/>
                    <a:p>
                      <a:pPr algn="ctr" fontAlgn="b"/>
                      <a:r>
                        <a:rPr lang="tr-TR" sz="1100" b="0" i="0" u="none" strike="noStrike">
                          <a:solidFill>
                            <a:srgbClr val="000000"/>
                          </a:solidFill>
                          <a:latin typeface="Calibri"/>
                        </a:rPr>
                        <a:t>10</a:t>
                      </a:r>
                    </a:p>
                  </a:txBody>
                  <a:tcPr marL="9525" marR="9525" marT="9525" marB="0" anchor="b"/>
                </a:tc>
                <a:tc>
                  <a:txBody>
                    <a:bodyPr/>
                    <a:lstStyle/>
                    <a:p>
                      <a:pPr algn="l" fontAlgn="b"/>
                      <a:r>
                        <a:rPr lang="tr-TR" sz="1100" b="0" i="0" u="none" strike="noStrike">
                          <a:solidFill>
                            <a:srgbClr val="000000"/>
                          </a:solidFill>
                          <a:latin typeface="Calibri"/>
                        </a:rPr>
                        <a:t>Bahtiyar TOSUN</a:t>
                      </a:r>
                    </a:p>
                  </a:txBody>
                  <a:tcPr marL="9525" marR="9525" marT="9525" marB="0" anchor="b"/>
                </a:tc>
                <a:tc>
                  <a:txBody>
                    <a:bodyPr/>
                    <a:lstStyle/>
                    <a:p>
                      <a:pPr algn="l" fontAlgn="b"/>
                      <a:r>
                        <a:rPr lang="tr-TR" sz="1100" b="0" i="0" u="none" strike="noStrike" dirty="0">
                          <a:solidFill>
                            <a:srgbClr val="000000"/>
                          </a:solidFill>
                          <a:latin typeface="Calibri"/>
                        </a:rPr>
                        <a:t>Çobanlar</a:t>
                      </a:r>
                    </a:p>
                  </a:txBody>
                  <a:tcPr marL="9525" marR="9525" marT="9525" marB="0" anchor="b"/>
                </a:tc>
                <a:tc>
                  <a:txBody>
                    <a:bodyPr/>
                    <a:lstStyle/>
                    <a:p>
                      <a:pPr algn="l" fontAlgn="b"/>
                      <a:r>
                        <a:rPr lang="tr-TR" sz="1100" b="0" i="0" u="none" strike="noStrike">
                          <a:solidFill>
                            <a:srgbClr val="000000"/>
                          </a:solidFill>
                          <a:latin typeface="Calibri"/>
                        </a:rPr>
                        <a:t>0 535 853 05 69</a:t>
                      </a:r>
                    </a:p>
                  </a:txBody>
                  <a:tcPr marL="9525" marR="9525" marT="9525" marB="0" anchor="b"/>
                </a:tc>
              </a:tr>
              <a:tr h="265907">
                <a:tc>
                  <a:txBody>
                    <a:bodyPr/>
                    <a:lstStyle/>
                    <a:p>
                      <a:pPr algn="ctr" fontAlgn="b"/>
                      <a:r>
                        <a:rPr lang="tr-TR" sz="1100" b="0" i="0" u="none" strike="noStrike">
                          <a:solidFill>
                            <a:srgbClr val="000000"/>
                          </a:solidFill>
                          <a:latin typeface="Calibri"/>
                        </a:rPr>
                        <a:t>11</a:t>
                      </a:r>
                    </a:p>
                  </a:txBody>
                  <a:tcPr marL="9525" marR="9525" marT="9525" marB="0" anchor="b"/>
                </a:tc>
                <a:tc>
                  <a:txBody>
                    <a:bodyPr/>
                    <a:lstStyle/>
                    <a:p>
                      <a:pPr algn="l" fontAlgn="b"/>
                      <a:r>
                        <a:rPr lang="tr-TR" sz="1100" b="0" i="0" u="none" strike="noStrike">
                          <a:solidFill>
                            <a:srgbClr val="000000"/>
                          </a:solidFill>
                          <a:latin typeface="Calibri"/>
                        </a:rPr>
                        <a:t>Metin SUNGUN</a:t>
                      </a:r>
                    </a:p>
                  </a:txBody>
                  <a:tcPr marL="9525" marR="9525" marT="9525" marB="0" anchor="b"/>
                </a:tc>
                <a:tc>
                  <a:txBody>
                    <a:bodyPr/>
                    <a:lstStyle/>
                    <a:p>
                      <a:pPr algn="l" fontAlgn="b"/>
                      <a:r>
                        <a:rPr lang="tr-TR" sz="1100" b="0" i="0" u="none" strike="noStrike">
                          <a:solidFill>
                            <a:srgbClr val="000000"/>
                          </a:solidFill>
                          <a:latin typeface="Calibri"/>
                        </a:rPr>
                        <a:t>Demirtaş</a:t>
                      </a:r>
                    </a:p>
                  </a:txBody>
                  <a:tcPr marL="9525" marR="9525" marT="9525" marB="0" anchor="b"/>
                </a:tc>
                <a:tc>
                  <a:txBody>
                    <a:bodyPr/>
                    <a:lstStyle/>
                    <a:p>
                      <a:pPr algn="l" fontAlgn="b"/>
                      <a:r>
                        <a:rPr lang="tr-TR" sz="1100" b="0" i="0" u="none" strike="noStrike">
                          <a:solidFill>
                            <a:srgbClr val="000000"/>
                          </a:solidFill>
                          <a:latin typeface="Calibri"/>
                        </a:rPr>
                        <a:t>0 532 283 37 33</a:t>
                      </a:r>
                    </a:p>
                  </a:txBody>
                  <a:tcPr marL="9525" marR="9525" marT="9525" marB="0" anchor="b"/>
                </a:tc>
              </a:tr>
              <a:tr h="265907">
                <a:tc>
                  <a:txBody>
                    <a:bodyPr/>
                    <a:lstStyle/>
                    <a:p>
                      <a:pPr algn="ctr" fontAlgn="b"/>
                      <a:r>
                        <a:rPr lang="tr-TR" sz="1100" b="0" i="0" u="none" strike="noStrike">
                          <a:solidFill>
                            <a:srgbClr val="000000"/>
                          </a:solidFill>
                          <a:latin typeface="Calibri"/>
                        </a:rPr>
                        <a:t>12</a:t>
                      </a:r>
                    </a:p>
                  </a:txBody>
                  <a:tcPr marL="9525" marR="9525" marT="9525" marB="0" anchor="b"/>
                </a:tc>
                <a:tc>
                  <a:txBody>
                    <a:bodyPr/>
                    <a:lstStyle/>
                    <a:p>
                      <a:pPr algn="l" fontAlgn="b"/>
                      <a:r>
                        <a:rPr lang="tr-TR" sz="1100" b="0" i="0" u="none" strike="noStrike">
                          <a:solidFill>
                            <a:srgbClr val="000000"/>
                          </a:solidFill>
                          <a:latin typeface="Calibri"/>
                        </a:rPr>
                        <a:t>Yusuf AKMAN</a:t>
                      </a:r>
                    </a:p>
                  </a:txBody>
                  <a:tcPr marL="9525" marR="9525" marT="9525" marB="0" anchor="b"/>
                </a:tc>
                <a:tc>
                  <a:txBody>
                    <a:bodyPr/>
                    <a:lstStyle/>
                    <a:p>
                      <a:pPr algn="l" fontAlgn="b"/>
                      <a:r>
                        <a:rPr lang="tr-TR" sz="1100" b="0" i="0" u="none" strike="noStrike">
                          <a:solidFill>
                            <a:srgbClr val="000000"/>
                          </a:solidFill>
                          <a:latin typeface="Calibri"/>
                        </a:rPr>
                        <a:t>Dualar</a:t>
                      </a:r>
                    </a:p>
                  </a:txBody>
                  <a:tcPr marL="9525" marR="9525" marT="9525" marB="0" anchor="b"/>
                </a:tc>
                <a:tc>
                  <a:txBody>
                    <a:bodyPr/>
                    <a:lstStyle/>
                    <a:p>
                      <a:pPr algn="l" fontAlgn="b"/>
                      <a:r>
                        <a:rPr lang="tr-TR" sz="1100" b="0" i="0" u="none" strike="noStrike">
                          <a:solidFill>
                            <a:srgbClr val="000000"/>
                          </a:solidFill>
                          <a:latin typeface="Calibri"/>
                        </a:rPr>
                        <a:t>0 536 834 70 44</a:t>
                      </a:r>
                    </a:p>
                  </a:txBody>
                  <a:tcPr marL="9525" marR="9525" marT="9525" marB="0" anchor="b"/>
                </a:tc>
              </a:tr>
              <a:tr h="265907">
                <a:tc>
                  <a:txBody>
                    <a:bodyPr/>
                    <a:lstStyle/>
                    <a:p>
                      <a:pPr algn="ctr" fontAlgn="b"/>
                      <a:r>
                        <a:rPr lang="tr-TR" sz="1100" b="0" i="0" u="none" strike="noStrike">
                          <a:solidFill>
                            <a:srgbClr val="000000"/>
                          </a:solidFill>
                          <a:latin typeface="Calibri"/>
                        </a:rPr>
                        <a:t>13</a:t>
                      </a:r>
                    </a:p>
                  </a:txBody>
                  <a:tcPr marL="9525" marR="9525" marT="9525" marB="0" anchor="b"/>
                </a:tc>
                <a:tc>
                  <a:txBody>
                    <a:bodyPr/>
                    <a:lstStyle/>
                    <a:p>
                      <a:pPr algn="l" fontAlgn="b"/>
                      <a:r>
                        <a:rPr lang="tr-TR" sz="1100" b="0" i="0" u="none" strike="noStrike">
                          <a:solidFill>
                            <a:srgbClr val="000000"/>
                          </a:solidFill>
                          <a:latin typeface="Calibri"/>
                        </a:rPr>
                        <a:t>Yüksel DEMİR</a:t>
                      </a:r>
                    </a:p>
                  </a:txBody>
                  <a:tcPr marL="9525" marR="9525" marT="9525" marB="0" anchor="b"/>
                </a:tc>
                <a:tc>
                  <a:txBody>
                    <a:bodyPr/>
                    <a:lstStyle/>
                    <a:p>
                      <a:pPr algn="l" fontAlgn="b"/>
                      <a:r>
                        <a:rPr lang="tr-TR" sz="1100" b="0" i="0" u="none" strike="noStrike">
                          <a:solidFill>
                            <a:srgbClr val="000000"/>
                          </a:solidFill>
                          <a:latin typeface="Calibri"/>
                        </a:rPr>
                        <a:t>Fırdanlar</a:t>
                      </a:r>
                    </a:p>
                  </a:txBody>
                  <a:tcPr marL="9525" marR="9525" marT="9525" marB="0" anchor="b"/>
                </a:tc>
                <a:tc>
                  <a:txBody>
                    <a:bodyPr/>
                    <a:lstStyle/>
                    <a:p>
                      <a:pPr algn="l" fontAlgn="b"/>
                      <a:r>
                        <a:rPr lang="tr-TR" sz="1100" b="0" i="0" u="none" strike="noStrike">
                          <a:solidFill>
                            <a:srgbClr val="000000"/>
                          </a:solidFill>
                          <a:latin typeface="Calibri"/>
                        </a:rPr>
                        <a:t>0 536 255 43 76</a:t>
                      </a:r>
                    </a:p>
                  </a:txBody>
                  <a:tcPr marL="9525" marR="9525" marT="9525" marB="0" anchor="b"/>
                </a:tc>
              </a:tr>
              <a:tr h="265907">
                <a:tc>
                  <a:txBody>
                    <a:bodyPr/>
                    <a:lstStyle/>
                    <a:p>
                      <a:pPr algn="ctr" fontAlgn="b"/>
                      <a:r>
                        <a:rPr lang="tr-TR" sz="1100" b="0" i="0" u="none" strike="noStrike">
                          <a:solidFill>
                            <a:srgbClr val="000000"/>
                          </a:solidFill>
                          <a:latin typeface="Calibri"/>
                        </a:rPr>
                        <a:t>14</a:t>
                      </a:r>
                    </a:p>
                  </a:txBody>
                  <a:tcPr marL="9525" marR="9525" marT="9525" marB="0" anchor="b"/>
                </a:tc>
                <a:tc>
                  <a:txBody>
                    <a:bodyPr/>
                    <a:lstStyle/>
                    <a:p>
                      <a:pPr algn="l" fontAlgn="b"/>
                      <a:r>
                        <a:rPr lang="tr-TR" sz="1100" b="0" i="0" u="none" strike="noStrike">
                          <a:solidFill>
                            <a:srgbClr val="000000"/>
                          </a:solidFill>
                          <a:latin typeface="Calibri"/>
                        </a:rPr>
                        <a:t>Beytullah ÇELİKKAYA</a:t>
                      </a:r>
                    </a:p>
                  </a:txBody>
                  <a:tcPr marL="9525" marR="9525" marT="9525" marB="0" anchor="b"/>
                </a:tc>
                <a:tc>
                  <a:txBody>
                    <a:bodyPr/>
                    <a:lstStyle/>
                    <a:p>
                      <a:pPr algn="l" fontAlgn="b"/>
                      <a:r>
                        <a:rPr lang="tr-TR" sz="1100" b="0" i="0" u="none" strike="noStrike">
                          <a:solidFill>
                            <a:srgbClr val="000000"/>
                          </a:solidFill>
                          <a:latin typeface="Calibri"/>
                        </a:rPr>
                        <a:t>Gebeler</a:t>
                      </a:r>
                    </a:p>
                  </a:txBody>
                  <a:tcPr marL="9525" marR="9525" marT="9525" marB="0" anchor="b"/>
                </a:tc>
                <a:tc>
                  <a:txBody>
                    <a:bodyPr/>
                    <a:lstStyle/>
                    <a:p>
                      <a:pPr algn="l" fontAlgn="b"/>
                      <a:r>
                        <a:rPr lang="tr-TR" sz="1100" b="0" i="0" u="none" strike="noStrike">
                          <a:solidFill>
                            <a:srgbClr val="000000"/>
                          </a:solidFill>
                          <a:latin typeface="Calibri"/>
                        </a:rPr>
                        <a:t>0 541 548 05 56</a:t>
                      </a:r>
                    </a:p>
                  </a:txBody>
                  <a:tcPr marL="9525" marR="9525" marT="9525" marB="0" anchor="b"/>
                </a:tc>
              </a:tr>
              <a:tr h="265907">
                <a:tc>
                  <a:txBody>
                    <a:bodyPr/>
                    <a:lstStyle/>
                    <a:p>
                      <a:pPr algn="ctr" fontAlgn="b"/>
                      <a:r>
                        <a:rPr lang="tr-TR" sz="1100" b="0" i="0" u="none" strike="noStrike">
                          <a:solidFill>
                            <a:srgbClr val="000000"/>
                          </a:solidFill>
                          <a:latin typeface="Calibri"/>
                        </a:rPr>
                        <a:t>15</a:t>
                      </a:r>
                    </a:p>
                  </a:txBody>
                  <a:tcPr marL="9525" marR="9525" marT="9525" marB="0" anchor="b"/>
                </a:tc>
                <a:tc>
                  <a:txBody>
                    <a:bodyPr/>
                    <a:lstStyle/>
                    <a:p>
                      <a:pPr algn="l" fontAlgn="b"/>
                      <a:r>
                        <a:rPr lang="tr-TR" sz="1100" b="0" i="0" u="none" strike="noStrike">
                          <a:solidFill>
                            <a:srgbClr val="000000"/>
                          </a:solidFill>
                          <a:latin typeface="Calibri"/>
                        </a:rPr>
                        <a:t>Nizamettin GÜMÜŞ</a:t>
                      </a:r>
                    </a:p>
                  </a:txBody>
                  <a:tcPr marL="9525" marR="9525" marT="9525" marB="0" anchor="b"/>
                </a:tc>
                <a:tc>
                  <a:txBody>
                    <a:bodyPr/>
                    <a:lstStyle/>
                    <a:p>
                      <a:pPr algn="l" fontAlgn="b"/>
                      <a:r>
                        <a:rPr lang="tr-TR" sz="1100" b="0" i="0" u="none" strike="noStrike">
                          <a:solidFill>
                            <a:srgbClr val="000000"/>
                          </a:solidFill>
                          <a:latin typeface="Calibri"/>
                        </a:rPr>
                        <a:t>Gelenbe</a:t>
                      </a:r>
                    </a:p>
                  </a:txBody>
                  <a:tcPr marL="9525" marR="9525" marT="9525" marB="0" anchor="b"/>
                </a:tc>
                <a:tc>
                  <a:txBody>
                    <a:bodyPr/>
                    <a:lstStyle/>
                    <a:p>
                      <a:pPr algn="l" fontAlgn="b"/>
                      <a:r>
                        <a:rPr lang="tr-TR" sz="1100" b="0" i="0" u="none" strike="noStrike">
                          <a:solidFill>
                            <a:srgbClr val="000000"/>
                          </a:solidFill>
                          <a:latin typeface="Calibri"/>
                        </a:rPr>
                        <a:t>0 533 773 99 02</a:t>
                      </a:r>
                    </a:p>
                  </a:txBody>
                  <a:tcPr marL="9525" marR="9525" marT="9525" marB="0" anchor="b"/>
                </a:tc>
              </a:tr>
              <a:tr h="265907">
                <a:tc>
                  <a:txBody>
                    <a:bodyPr/>
                    <a:lstStyle/>
                    <a:p>
                      <a:pPr algn="ctr" fontAlgn="b"/>
                      <a:r>
                        <a:rPr lang="tr-TR" sz="1100" b="0" i="0" u="none" strike="noStrike">
                          <a:solidFill>
                            <a:srgbClr val="000000"/>
                          </a:solidFill>
                          <a:latin typeface="Calibri"/>
                        </a:rPr>
                        <a:t>16</a:t>
                      </a:r>
                    </a:p>
                  </a:txBody>
                  <a:tcPr marL="9525" marR="9525" marT="9525" marB="0" anchor="b"/>
                </a:tc>
                <a:tc>
                  <a:txBody>
                    <a:bodyPr/>
                    <a:lstStyle/>
                    <a:p>
                      <a:pPr algn="l" fontAlgn="b"/>
                      <a:r>
                        <a:rPr lang="tr-TR" sz="1100" b="0" i="0" u="none" strike="noStrike">
                          <a:solidFill>
                            <a:srgbClr val="000000"/>
                          </a:solidFill>
                          <a:latin typeface="Calibri"/>
                        </a:rPr>
                        <a:t>Ramazan GÖKÇE</a:t>
                      </a:r>
                    </a:p>
                  </a:txBody>
                  <a:tcPr marL="9525" marR="9525" marT="9525" marB="0" anchor="b"/>
                </a:tc>
                <a:tc>
                  <a:txBody>
                    <a:bodyPr/>
                    <a:lstStyle/>
                    <a:p>
                      <a:pPr algn="l" fontAlgn="b"/>
                      <a:r>
                        <a:rPr lang="tr-TR" sz="1100" b="0" i="0" u="none" strike="noStrike">
                          <a:solidFill>
                            <a:srgbClr val="000000"/>
                          </a:solidFill>
                          <a:latin typeface="Calibri"/>
                        </a:rPr>
                        <a:t>Gökçukur</a:t>
                      </a:r>
                    </a:p>
                  </a:txBody>
                  <a:tcPr marL="9525" marR="9525" marT="9525" marB="0" anchor="b"/>
                </a:tc>
                <a:tc>
                  <a:txBody>
                    <a:bodyPr/>
                    <a:lstStyle/>
                    <a:p>
                      <a:pPr algn="l" fontAlgn="b"/>
                      <a:r>
                        <a:rPr lang="tr-TR" sz="1100" b="0" i="0" u="none" strike="noStrike">
                          <a:solidFill>
                            <a:srgbClr val="000000"/>
                          </a:solidFill>
                          <a:latin typeface="Calibri"/>
                        </a:rPr>
                        <a:t>0 541 447 04 41</a:t>
                      </a:r>
                    </a:p>
                  </a:txBody>
                  <a:tcPr marL="9525" marR="9525" marT="9525" marB="0" anchor="b"/>
                </a:tc>
              </a:tr>
              <a:tr h="265907">
                <a:tc>
                  <a:txBody>
                    <a:bodyPr/>
                    <a:lstStyle/>
                    <a:p>
                      <a:pPr algn="ctr" fontAlgn="b"/>
                      <a:r>
                        <a:rPr lang="tr-TR" sz="1100" b="0" i="0" u="none" strike="noStrike">
                          <a:solidFill>
                            <a:srgbClr val="000000"/>
                          </a:solidFill>
                          <a:latin typeface="Calibri"/>
                        </a:rPr>
                        <a:t>17</a:t>
                      </a:r>
                    </a:p>
                  </a:txBody>
                  <a:tcPr marL="9525" marR="9525" marT="9525" marB="0" anchor="b"/>
                </a:tc>
                <a:tc>
                  <a:txBody>
                    <a:bodyPr/>
                    <a:lstStyle/>
                    <a:p>
                      <a:pPr algn="l" fontAlgn="b"/>
                      <a:r>
                        <a:rPr lang="tr-TR" sz="1100" b="0" i="0" u="none" strike="noStrike">
                          <a:solidFill>
                            <a:srgbClr val="000000"/>
                          </a:solidFill>
                          <a:latin typeface="Calibri"/>
                        </a:rPr>
                        <a:t>Hüseyin UYSAL</a:t>
                      </a:r>
                    </a:p>
                  </a:txBody>
                  <a:tcPr marL="9525" marR="9525" marT="9525" marB="0" anchor="b"/>
                </a:tc>
                <a:tc>
                  <a:txBody>
                    <a:bodyPr/>
                    <a:lstStyle/>
                    <a:p>
                      <a:pPr algn="l" fontAlgn="b"/>
                      <a:r>
                        <a:rPr lang="tr-TR" sz="1100" b="0" i="0" u="none" strike="noStrike">
                          <a:solidFill>
                            <a:srgbClr val="000000"/>
                          </a:solidFill>
                          <a:latin typeface="Calibri"/>
                        </a:rPr>
                        <a:t>Güvendik</a:t>
                      </a:r>
                    </a:p>
                  </a:txBody>
                  <a:tcPr marL="9525" marR="9525" marT="9525" marB="0" anchor="b"/>
                </a:tc>
                <a:tc>
                  <a:txBody>
                    <a:bodyPr/>
                    <a:lstStyle/>
                    <a:p>
                      <a:pPr algn="l" fontAlgn="b"/>
                      <a:r>
                        <a:rPr lang="tr-TR" sz="1100" b="0" i="0" u="none" strike="noStrike" dirty="0">
                          <a:solidFill>
                            <a:srgbClr val="000000"/>
                          </a:solidFill>
                          <a:latin typeface="Calibri"/>
                        </a:rPr>
                        <a:t>0 536 843 78 50</a:t>
                      </a:r>
                    </a:p>
                  </a:txBody>
                  <a:tcPr marL="9525" marR="9525" marT="9525" marB="0" anchor="b"/>
                </a:tc>
              </a:tr>
            </a:tbl>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MAHALLE MUHTARLARI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graphicFrame>
        <p:nvGraphicFramePr>
          <p:cNvPr id="8" name="7 Tablo"/>
          <p:cNvGraphicFramePr>
            <a:graphicFrameLocks noGrp="1"/>
          </p:cNvGraphicFramePr>
          <p:nvPr/>
        </p:nvGraphicFramePr>
        <p:xfrm>
          <a:off x="571472" y="1000105"/>
          <a:ext cx="8072496" cy="5744997"/>
        </p:xfrm>
        <a:graphic>
          <a:graphicData uri="http://schemas.openxmlformats.org/drawingml/2006/table">
            <a:tbl>
              <a:tblPr firstRow="1" bandRow="1">
                <a:tableStyleId>{5C22544A-7EE6-4342-B048-85BDC9FD1C3A}</a:tableStyleId>
              </a:tblPr>
              <a:tblGrid>
                <a:gridCol w="2018124"/>
                <a:gridCol w="2018124"/>
                <a:gridCol w="2018124"/>
                <a:gridCol w="2018124"/>
              </a:tblGrid>
              <a:tr h="214317">
                <a:tc>
                  <a:txBody>
                    <a:bodyPr/>
                    <a:lstStyle/>
                    <a:p>
                      <a:pPr algn="ctr" fontAlgn="b"/>
                      <a:r>
                        <a:rPr lang="tr-TR" sz="1000" b="1" i="1" u="none" strike="noStrike" dirty="0">
                          <a:solidFill>
                            <a:srgbClr val="000000"/>
                          </a:solidFill>
                          <a:latin typeface="Times New Roman"/>
                        </a:rPr>
                        <a:t>SIRA NO</a:t>
                      </a:r>
                    </a:p>
                  </a:txBody>
                  <a:tcPr marL="9525" marR="9525" marT="9525" marB="0" anchor="b"/>
                </a:tc>
                <a:tc>
                  <a:txBody>
                    <a:bodyPr/>
                    <a:lstStyle/>
                    <a:p>
                      <a:pPr algn="ctr" fontAlgn="b"/>
                      <a:r>
                        <a:rPr lang="tr-TR" sz="1000" b="1" i="1" u="none" strike="noStrike">
                          <a:solidFill>
                            <a:srgbClr val="000000"/>
                          </a:solidFill>
                          <a:latin typeface="Times New Roman"/>
                        </a:rPr>
                        <a:t>ADI SOYADI</a:t>
                      </a:r>
                    </a:p>
                  </a:txBody>
                  <a:tcPr marL="9525" marR="9525" marT="9525" marB="0" anchor="b"/>
                </a:tc>
                <a:tc>
                  <a:txBody>
                    <a:bodyPr/>
                    <a:lstStyle/>
                    <a:p>
                      <a:pPr algn="ctr" fontAlgn="b"/>
                      <a:r>
                        <a:rPr lang="tr-TR" sz="1000" b="1" i="1" u="none" strike="noStrike">
                          <a:solidFill>
                            <a:srgbClr val="000000"/>
                          </a:solidFill>
                          <a:latin typeface="Times New Roman"/>
                        </a:rPr>
                        <a:t>MAHALLE</a:t>
                      </a:r>
                    </a:p>
                  </a:txBody>
                  <a:tcPr marL="9525" marR="9525" marT="9525" marB="0" anchor="b"/>
                </a:tc>
                <a:tc>
                  <a:txBody>
                    <a:bodyPr/>
                    <a:lstStyle/>
                    <a:p>
                      <a:pPr algn="ctr" fontAlgn="b"/>
                      <a:r>
                        <a:rPr lang="tr-TR" sz="1000" b="1" i="1" u="none" strike="noStrike">
                          <a:solidFill>
                            <a:srgbClr val="000000"/>
                          </a:solidFill>
                          <a:latin typeface="Times New Roman"/>
                        </a:rPr>
                        <a:t>TEL</a:t>
                      </a:r>
                    </a:p>
                  </a:txBody>
                  <a:tcPr marL="9525" marR="9525" marT="9525" marB="0" anchor="b"/>
                </a:tc>
              </a:tr>
              <a:tr h="184356">
                <a:tc>
                  <a:txBody>
                    <a:bodyPr/>
                    <a:lstStyle/>
                    <a:p>
                      <a:pPr algn="ctr" fontAlgn="b"/>
                      <a:r>
                        <a:rPr lang="tr-TR" sz="1100" b="0" i="0" u="none" strike="noStrike" dirty="0">
                          <a:solidFill>
                            <a:srgbClr val="000000"/>
                          </a:solidFill>
                          <a:latin typeface="Calibri"/>
                        </a:rPr>
                        <a:t>18</a:t>
                      </a:r>
                    </a:p>
                  </a:txBody>
                  <a:tcPr marL="9525" marR="9525" marT="9525" marB="0" anchor="b"/>
                </a:tc>
                <a:tc>
                  <a:txBody>
                    <a:bodyPr/>
                    <a:lstStyle/>
                    <a:p>
                      <a:pPr algn="l" fontAlgn="b"/>
                      <a:r>
                        <a:rPr lang="tr-TR" sz="1100" b="0" i="0" u="none" strike="noStrike">
                          <a:solidFill>
                            <a:srgbClr val="000000"/>
                          </a:solidFill>
                          <a:latin typeface="Calibri"/>
                        </a:rPr>
                        <a:t>Arif AKDEMİR</a:t>
                      </a:r>
                    </a:p>
                  </a:txBody>
                  <a:tcPr marL="9525" marR="9525" marT="9525" marB="0" anchor="b"/>
                </a:tc>
                <a:tc>
                  <a:txBody>
                    <a:bodyPr/>
                    <a:lstStyle/>
                    <a:p>
                      <a:pPr algn="l" fontAlgn="b"/>
                      <a:r>
                        <a:rPr lang="tr-TR" sz="1100" b="0" i="0" u="none" strike="noStrike">
                          <a:solidFill>
                            <a:srgbClr val="000000"/>
                          </a:solidFill>
                          <a:latin typeface="Calibri"/>
                        </a:rPr>
                        <a:t>Hacet</a:t>
                      </a:r>
                    </a:p>
                  </a:txBody>
                  <a:tcPr marL="9525" marR="9525" marT="9525" marB="0" anchor="b"/>
                </a:tc>
                <a:tc>
                  <a:txBody>
                    <a:bodyPr/>
                    <a:lstStyle/>
                    <a:p>
                      <a:pPr algn="l" fontAlgn="b"/>
                      <a:r>
                        <a:rPr lang="tr-TR" sz="1100" b="0" i="0" u="none" strike="noStrike">
                          <a:solidFill>
                            <a:srgbClr val="000000"/>
                          </a:solidFill>
                          <a:latin typeface="Calibri"/>
                        </a:rPr>
                        <a:t>0 535 643 10 44</a:t>
                      </a:r>
                    </a:p>
                  </a:txBody>
                  <a:tcPr marL="9525" marR="9525" marT="9525" marB="0" anchor="b"/>
                </a:tc>
              </a:tr>
              <a:tr h="184356">
                <a:tc>
                  <a:txBody>
                    <a:bodyPr/>
                    <a:lstStyle/>
                    <a:p>
                      <a:pPr algn="ctr" fontAlgn="b"/>
                      <a:r>
                        <a:rPr lang="tr-TR" sz="1100" b="0" i="0" u="none" strike="noStrike">
                          <a:solidFill>
                            <a:srgbClr val="000000"/>
                          </a:solidFill>
                          <a:latin typeface="Calibri"/>
                        </a:rPr>
                        <a:t>19</a:t>
                      </a:r>
                    </a:p>
                  </a:txBody>
                  <a:tcPr marL="9525" marR="9525" marT="9525" marB="0" anchor="b"/>
                </a:tc>
                <a:tc>
                  <a:txBody>
                    <a:bodyPr/>
                    <a:lstStyle/>
                    <a:p>
                      <a:pPr algn="l" fontAlgn="b"/>
                      <a:r>
                        <a:rPr lang="tr-TR" sz="1100" b="0" i="0" u="none" strike="noStrike">
                          <a:solidFill>
                            <a:srgbClr val="000000"/>
                          </a:solidFill>
                          <a:latin typeface="Calibri"/>
                        </a:rPr>
                        <a:t>Mustafa ANIK</a:t>
                      </a:r>
                    </a:p>
                  </a:txBody>
                  <a:tcPr marL="9525" marR="9525" marT="9525" marB="0" anchor="b"/>
                </a:tc>
                <a:tc>
                  <a:txBody>
                    <a:bodyPr/>
                    <a:lstStyle/>
                    <a:p>
                      <a:pPr algn="l" fontAlgn="b"/>
                      <a:r>
                        <a:rPr lang="tr-TR" sz="1100" b="0" i="0" u="none" strike="noStrike">
                          <a:solidFill>
                            <a:srgbClr val="000000"/>
                          </a:solidFill>
                          <a:latin typeface="Calibri"/>
                        </a:rPr>
                        <a:t>Hacıhimmet</a:t>
                      </a:r>
                    </a:p>
                  </a:txBody>
                  <a:tcPr marL="9525" marR="9525" marT="9525" marB="0" anchor="b"/>
                </a:tc>
                <a:tc>
                  <a:txBody>
                    <a:bodyPr/>
                    <a:lstStyle/>
                    <a:p>
                      <a:pPr algn="l" fontAlgn="b"/>
                      <a:r>
                        <a:rPr lang="tr-TR" sz="1100" b="0" i="0" u="none" strike="noStrike">
                          <a:solidFill>
                            <a:srgbClr val="000000"/>
                          </a:solidFill>
                          <a:latin typeface="Calibri"/>
                        </a:rPr>
                        <a:t>0 546 931 54 34</a:t>
                      </a:r>
                    </a:p>
                  </a:txBody>
                  <a:tcPr marL="9525" marR="9525" marT="9525" marB="0" anchor="b"/>
                </a:tc>
              </a:tr>
              <a:tr h="184356">
                <a:tc>
                  <a:txBody>
                    <a:bodyPr/>
                    <a:lstStyle/>
                    <a:p>
                      <a:pPr algn="ctr" fontAlgn="b"/>
                      <a:r>
                        <a:rPr lang="tr-TR" sz="1100" b="0" i="0" u="none" strike="noStrike">
                          <a:solidFill>
                            <a:srgbClr val="000000"/>
                          </a:solidFill>
                          <a:latin typeface="Calibri"/>
                        </a:rPr>
                        <a:t>20</a:t>
                      </a:r>
                    </a:p>
                  </a:txBody>
                  <a:tcPr marL="9525" marR="9525" marT="9525" marB="0" anchor="b"/>
                </a:tc>
                <a:tc>
                  <a:txBody>
                    <a:bodyPr/>
                    <a:lstStyle/>
                    <a:p>
                      <a:pPr algn="l" fontAlgn="b"/>
                      <a:r>
                        <a:rPr lang="tr-TR" sz="1100" b="0" i="0" u="none" strike="noStrike">
                          <a:solidFill>
                            <a:srgbClr val="000000"/>
                          </a:solidFill>
                          <a:latin typeface="Calibri"/>
                        </a:rPr>
                        <a:t>Özcan BAYIK</a:t>
                      </a:r>
                    </a:p>
                  </a:txBody>
                  <a:tcPr marL="9525" marR="9525" marT="9525" marB="0" anchor="b"/>
                </a:tc>
                <a:tc>
                  <a:txBody>
                    <a:bodyPr/>
                    <a:lstStyle/>
                    <a:p>
                      <a:pPr algn="l" fontAlgn="b"/>
                      <a:r>
                        <a:rPr lang="tr-TR" sz="1100" b="0" i="0" u="none" strike="noStrike">
                          <a:solidFill>
                            <a:srgbClr val="000000"/>
                          </a:solidFill>
                          <a:latin typeface="Calibri"/>
                        </a:rPr>
                        <a:t>Halkahavlu</a:t>
                      </a:r>
                    </a:p>
                  </a:txBody>
                  <a:tcPr marL="9525" marR="9525" marT="9525" marB="0" anchor="b"/>
                </a:tc>
                <a:tc>
                  <a:txBody>
                    <a:bodyPr/>
                    <a:lstStyle/>
                    <a:p>
                      <a:pPr algn="l" fontAlgn="b"/>
                      <a:r>
                        <a:rPr lang="tr-TR" sz="1100" b="0" i="0" u="none" strike="noStrike">
                          <a:solidFill>
                            <a:srgbClr val="000000"/>
                          </a:solidFill>
                          <a:latin typeface="Calibri"/>
                        </a:rPr>
                        <a:t>0 554 632 70 43</a:t>
                      </a:r>
                    </a:p>
                  </a:txBody>
                  <a:tcPr marL="9525" marR="9525" marT="9525" marB="0" anchor="b"/>
                </a:tc>
              </a:tr>
              <a:tr h="184356">
                <a:tc>
                  <a:txBody>
                    <a:bodyPr/>
                    <a:lstStyle/>
                    <a:p>
                      <a:pPr algn="ctr" fontAlgn="b"/>
                      <a:r>
                        <a:rPr lang="tr-TR" sz="1100" b="0" i="0" u="none" strike="noStrike">
                          <a:solidFill>
                            <a:srgbClr val="000000"/>
                          </a:solidFill>
                          <a:latin typeface="Calibri"/>
                        </a:rPr>
                        <a:t>21</a:t>
                      </a:r>
                    </a:p>
                  </a:txBody>
                  <a:tcPr marL="9525" marR="9525" marT="9525" marB="0" anchor="b"/>
                </a:tc>
                <a:tc>
                  <a:txBody>
                    <a:bodyPr/>
                    <a:lstStyle/>
                    <a:p>
                      <a:pPr algn="l" fontAlgn="b"/>
                      <a:r>
                        <a:rPr lang="tr-TR" sz="1100" b="0" i="0" u="none" strike="noStrike">
                          <a:solidFill>
                            <a:srgbClr val="000000"/>
                          </a:solidFill>
                          <a:latin typeface="Calibri"/>
                        </a:rPr>
                        <a:t>Ali Ercan COŞAN</a:t>
                      </a:r>
                    </a:p>
                  </a:txBody>
                  <a:tcPr marL="9525" marR="9525" marT="9525" marB="0" anchor="b"/>
                </a:tc>
                <a:tc>
                  <a:txBody>
                    <a:bodyPr/>
                    <a:lstStyle/>
                    <a:p>
                      <a:pPr algn="l" fontAlgn="b"/>
                      <a:r>
                        <a:rPr lang="tr-TR" sz="1100" b="0" i="0" u="none" strike="noStrike">
                          <a:solidFill>
                            <a:srgbClr val="000000"/>
                          </a:solidFill>
                          <a:latin typeface="Calibri"/>
                        </a:rPr>
                        <a:t>Hamidiye</a:t>
                      </a:r>
                    </a:p>
                  </a:txBody>
                  <a:tcPr marL="9525" marR="9525" marT="9525" marB="0" anchor="b"/>
                </a:tc>
                <a:tc>
                  <a:txBody>
                    <a:bodyPr/>
                    <a:lstStyle/>
                    <a:p>
                      <a:pPr algn="l" fontAlgn="b"/>
                      <a:r>
                        <a:rPr lang="tr-TR" sz="1100" b="0" i="0" u="none" strike="noStrike">
                          <a:solidFill>
                            <a:srgbClr val="000000"/>
                          </a:solidFill>
                          <a:latin typeface="Calibri"/>
                        </a:rPr>
                        <a:t>0 534 686 42 21</a:t>
                      </a:r>
                    </a:p>
                  </a:txBody>
                  <a:tcPr marL="9525" marR="9525" marT="9525" marB="0" anchor="b"/>
                </a:tc>
              </a:tr>
              <a:tr h="184356">
                <a:tc>
                  <a:txBody>
                    <a:bodyPr/>
                    <a:lstStyle/>
                    <a:p>
                      <a:pPr algn="ctr" fontAlgn="b"/>
                      <a:r>
                        <a:rPr lang="tr-TR" sz="1100" b="0" i="0" u="none" strike="noStrike">
                          <a:solidFill>
                            <a:srgbClr val="000000"/>
                          </a:solidFill>
                          <a:latin typeface="Calibri"/>
                        </a:rPr>
                        <a:t>22</a:t>
                      </a:r>
                    </a:p>
                  </a:txBody>
                  <a:tcPr marL="9525" marR="9525" marT="9525" marB="0" anchor="b"/>
                </a:tc>
                <a:tc>
                  <a:txBody>
                    <a:bodyPr/>
                    <a:lstStyle/>
                    <a:p>
                      <a:pPr algn="l" fontAlgn="b"/>
                      <a:r>
                        <a:rPr lang="tr-TR" sz="1100" b="0" i="0" u="none" strike="noStrike">
                          <a:solidFill>
                            <a:srgbClr val="000000"/>
                          </a:solidFill>
                          <a:latin typeface="Calibri"/>
                        </a:rPr>
                        <a:t>Yusuf TAŞCI</a:t>
                      </a:r>
                    </a:p>
                  </a:txBody>
                  <a:tcPr marL="9525" marR="9525" marT="9525" marB="0" anchor="b"/>
                </a:tc>
                <a:tc>
                  <a:txBody>
                    <a:bodyPr/>
                    <a:lstStyle/>
                    <a:p>
                      <a:pPr algn="l" fontAlgn="b"/>
                      <a:r>
                        <a:rPr lang="tr-TR" sz="1100" b="0" i="0" u="none" strike="noStrike">
                          <a:solidFill>
                            <a:srgbClr val="000000"/>
                          </a:solidFill>
                          <a:latin typeface="Calibri"/>
                        </a:rPr>
                        <a:t>Hamitli</a:t>
                      </a:r>
                    </a:p>
                  </a:txBody>
                  <a:tcPr marL="9525" marR="9525" marT="9525" marB="0" anchor="b"/>
                </a:tc>
                <a:tc>
                  <a:txBody>
                    <a:bodyPr/>
                    <a:lstStyle/>
                    <a:p>
                      <a:pPr algn="l" fontAlgn="b"/>
                      <a:r>
                        <a:rPr lang="tr-TR" sz="1100" b="0" i="0" u="none" strike="noStrike">
                          <a:solidFill>
                            <a:srgbClr val="000000"/>
                          </a:solidFill>
                          <a:latin typeface="Calibri"/>
                        </a:rPr>
                        <a:t>0 506 534 13 48</a:t>
                      </a:r>
                    </a:p>
                  </a:txBody>
                  <a:tcPr marL="9525" marR="9525" marT="9525" marB="0" anchor="b"/>
                </a:tc>
              </a:tr>
              <a:tr h="184356">
                <a:tc>
                  <a:txBody>
                    <a:bodyPr/>
                    <a:lstStyle/>
                    <a:p>
                      <a:pPr algn="ctr" fontAlgn="b"/>
                      <a:r>
                        <a:rPr lang="tr-TR" sz="1100" b="0" i="0" u="none" strike="noStrike">
                          <a:solidFill>
                            <a:srgbClr val="000000"/>
                          </a:solidFill>
                          <a:latin typeface="Calibri"/>
                        </a:rPr>
                        <a:t>23</a:t>
                      </a:r>
                    </a:p>
                  </a:txBody>
                  <a:tcPr marL="9525" marR="9525" marT="9525" marB="0" anchor="b"/>
                </a:tc>
                <a:tc>
                  <a:txBody>
                    <a:bodyPr/>
                    <a:lstStyle/>
                    <a:p>
                      <a:pPr algn="l" fontAlgn="b"/>
                      <a:r>
                        <a:rPr lang="tr-TR" sz="1100" b="0" i="0" u="none" strike="noStrike">
                          <a:solidFill>
                            <a:srgbClr val="000000"/>
                          </a:solidFill>
                          <a:latin typeface="Calibri"/>
                        </a:rPr>
                        <a:t>Bülent PORTAKAL</a:t>
                      </a:r>
                    </a:p>
                  </a:txBody>
                  <a:tcPr marL="9525" marR="9525" marT="9525" marB="0" anchor="b"/>
                </a:tc>
                <a:tc>
                  <a:txBody>
                    <a:bodyPr/>
                    <a:lstStyle/>
                    <a:p>
                      <a:pPr algn="l" fontAlgn="b"/>
                      <a:r>
                        <a:rPr lang="tr-TR" sz="1100" b="0" i="0" u="none" strike="noStrike">
                          <a:solidFill>
                            <a:srgbClr val="000000"/>
                          </a:solidFill>
                          <a:latin typeface="Calibri"/>
                        </a:rPr>
                        <a:t>Hıdırağa</a:t>
                      </a:r>
                    </a:p>
                  </a:txBody>
                  <a:tcPr marL="9525" marR="9525" marT="9525" marB="0" anchor="b"/>
                </a:tc>
                <a:tc>
                  <a:txBody>
                    <a:bodyPr/>
                    <a:lstStyle/>
                    <a:p>
                      <a:pPr algn="l" fontAlgn="b"/>
                      <a:r>
                        <a:rPr lang="tr-TR" sz="1100" b="0" i="0" u="none" strike="noStrike">
                          <a:solidFill>
                            <a:srgbClr val="000000"/>
                          </a:solidFill>
                          <a:latin typeface="Calibri"/>
                        </a:rPr>
                        <a:t>0 537 579 46 35</a:t>
                      </a:r>
                    </a:p>
                  </a:txBody>
                  <a:tcPr marL="9525" marR="9525" marT="9525" marB="0" anchor="b"/>
                </a:tc>
              </a:tr>
              <a:tr h="184356">
                <a:tc>
                  <a:txBody>
                    <a:bodyPr/>
                    <a:lstStyle/>
                    <a:p>
                      <a:pPr algn="ctr" fontAlgn="b"/>
                      <a:r>
                        <a:rPr lang="tr-TR" sz="1100" b="0" i="0" u="none" strike="noStrike">
                          <a:solidFill>
                            <a:srgbClr val="000000"/>
                          </a:solidFill>
                          <a:latin typeface="Calibri"/>
                        </a:rPr>
                        <a:t>24</a:t>
                      </a:r>
                    </a:p>
                  </a:txBody>
                  <a:tcPr marL="9525" marR="9525" marT="9525" marB="0" anchor="b"/>
                </a:tc>
                <a:tc>
                  <a:txBody>
                    <a:bodyPr/>
                    <a:lstStyle/>
                    <a:p>
                      <a:pPr algn="l" fontAlgn="b"/>
                      <a:r>
                        <a:rPr lang="tr-TR" sz="1100" b="0" i="0" u="none" strike="noStrike">
                          <a:solidFill>
                            <a:srgbClr val="000000"/>
                          </a:solidFill>
                          <a:latin typeface="Calibri"/>
                        </a:rPr>
                        <a:t>Necmi IŞIK</a:t>
                      </a:r>
                    </a:p>
                  </a:txBody>
                  <a:tcPr marL="9525" marR="9525" marT="9525" marB="0" anchor="b"/>
                </a:tc>
                <a:tc>
                  <a:txBody>
                    <a:bodyPr/>
                    <a:lstStyle/>
                    <a:p>
                      <a:pPr algn="l" fontAlgn="b"/>
                      <a:r>
                        <a:rPr lang="tr-TR" sz="1100" b="0" i="0" u="none" strike="noStrike">
                          <a:solidFill>
                            <a:srgbClr val="000000"/>
                          </a:solidFill>
                          <a:latin typeface="Calibri"/>
                        </a:rPr>
                        <a:t>Işıklar</a:t>
                      </a:r>
                    </a:p>
                  </a:txBody>
                  <a:tcPr marL="9525" marR="9525" marT="9525" marB="0" anchor="b"/>
                </a:tc>
                <a:tc>
                  <a:txBody>
                    <a:bodyPr/>
                    <a:lstStyle/>
                    <a:p>
                      <a:pPr algn="l" fontAlgn="b"/>
                      <a:r>
                        <a:rPr lang="tr-TR" sz="1100" b="0" i="0" u="none" strike="noStrike">
                          <a:solidFill>
                            <a:srgbClr val="000000"/>
                          </a:solidFill>
                          <a:latin typeface="Calibri"/>
                        </a:rPr>
                        <a:t>0 535 554 82 58</a:t>
                      </a:r>
                    </a:p>
                  </a:txBody>
                  <a:tcPr marL="9525" marR="9525" marT="9525" marB="0" anchor="b"/>
                </a:tc>
              </a:tr>
              <a:tr h="184356">
                <a:tc>
                  <a:txBody>
                    <a:bodyPr/>
                    <a:lstStyle/>
                    <a:p>
                      <a:pPr algn="ctr" fontAlgn="b"/>
                      <a:r>
                        <a:rPr lang="tr-TR" sz="1100" b="0" i="0" u="none" strike="noStrike">
                          <a:solidFill>
                            <a:srgbClr val="000000"/>
                          </a:solidFill>
                          <a:latin typeface="Calibri"/>
                        </a:rPr>
                        <a:t>25</a:t>
                      </a:r>
                    </a:p>
                  </a:txBody>
                  <a:tcPr marL="9525" marR="9525" marT="9525" marB="0" anchor="b"/>
                </a:tc>
                <a:tc>
                  <a:txBody>
                    <a:bodyPr/>
                    <a:lstStyle/>
                    <a:p>
                      <a:pPr algn="l" fontAlgn="b"/>
                      <a:r>
                        <a:rPr lang="tr-TR" sz="1100" b="0" i="0" u="none" strike="noStrike">
                          <a:solidFill>
                            <a:srgbClr val="000000"/>
                          </a:solidFill>
                          <a:latin typeface="Calibri"/>
                        </a:rPr>
                        <a:t>Suat KÜÇÜKKOBAK</a:t>
                      </a:r>
                    </a:p>
                  </a:txBody>
                  <a:tcPr marL="9525" marR="9525" marT="9525" marB="0" anchor="b"/>
                </a:tc>
                <a:tc>
                  <a:txBody>
                    <a:bodyPr/>
                    <a:lstStyle/>
                    <a:p>
                      <a:pPr algn="l" fontAlgn="b"/>
                      <a:r>
                        <a:rPr lang="tr-TR" sz="1100" b="0" i="0" u="none" strike="noStrike">
                          <a:solidFill>
                            <a:srgbClr val="000000"/>
                          </a:solidFill>
                          <a:latin typeface="Calibri"/>
                        </a:rPr>
                        <a:t>İlyaslar</a:t>
                      </a:r>
                    </a:p>
                  </a:txBody>
                  <a:tcPr marL="9525" marR="9525" marT="9525" marB="0" anchor="b"/>
                </a:tc>
                <a:tc>
                  <a:txBody>
                    <a:bodyPr/>
                    <a:lstStyle/>
                    <a:p>
                      <a:pPr algn="l" fontAlgn="b"/>
                      <a:r>
                        <a:rPr lang="tr-TR" sz="1100" b="0" i="0" u="none" strike="noStrike">
                          <a:solidFill>
                            <a:srgbClr val="000000"/>
                          </a:solidFill>
                          <a:latin typeface="Calibri"/>
                        </a:rPr>
                        <a:t>0 543 723 21 30</a:t>
                      </a:r>
                    </a:p>
                  </a:txBody>
                  <a:tcPr marL="9525" marR="9525" marT="9525" marB="0" anchor="b"/>
                </a:tc>
              </a:tr>
              <a:tr h="184356">
                <a:tc>
                  <a:txBody>
                    <a:bodyPr/>
                    <a:lstStyle/>
                    <a:p>
                      <a:pPr algn="ctr" fontAlgn="b"/>
                      <a:r>
                        <a:rPr lang="tr-TR" sz="1100" b="0" i="0" u="none" strike="noStrike">
                          <a:solidFill>
                            <a:srgbClr val="000000"/>
                          </a:solidFill>
                          <a:latin typeface="Calibri"/>
                        </a:rPr>
                        <a:t>26</a:t>
                      </a:r>
                    </a:p>
                  </a:txBody>
                  <a:tcPr marL="9525" marR="9525" marT="9525" marB="0" anchor="b"/>
                </a:tc>
                <a:tc>
                  <a:txBody>
                    <a:bodyPr/>
                    <a:lstStyle/>
                    <a:p>
                      <a:pPr algn="l" fontAlgn="b"/>
                      <a:r>
                        <a:rPr lang="tr-TR" sz="1100" b="0" i="0" u="none" strike="noStrike">
                          <a:solidFill>
                            <a:srgbClr val="000000"/>
                          </a:solidFill>
                          <a:latin typeface="Calibri"/>
                        </a:rPr>
                        <a:t>Mustafa KÜLAHDAŞ</a:t>
                      </a:r>
                    </a:p>
                  </a:txBody>
                  <a:tcPr marL="9525" marR="9525" marT="9525" marB="0" anchor="b"/>
                </a:tc>
                <a:tc>
                  <a:txBody>
                    <a:bodyPr/>
                    <a:lstStyle/>
                    <a:p>
                      <a:pPr algn="l" fontAlgn="b"/>
                      <a:r>
                        <a:rPr lang="tr-TR" sz="1100" b="0" i="0" u="none" strike="noStrike">
                          <a:solidFill>
                            <a:srgbClr val="000000"/>
                          </a:solidFill>
                          <a:latin typeface="Calibri"/>
                        </a:rPr>
                        <a:t>Kadriye</a:t>
                      </a:r>
                    </a:p>
                  </a:txBody>
                  <a:tcPr marL="9525" marR="9525" marT="9525" marB="0" anchor="b"/>
                </a:tc>
                <a:tc>
                  <a:txBody>
                    <a:bodyPr/>
                    <a:lstStyle/>
                    <a:p>
                      <a:pPr algn="l" fontAlgn="b"/>
                      <a:r>
                        <a:rPr lang="tr-TR" sz="1100" b="0" i="0" u="none" strike="noStrike">
                          <a:solidFill>
                            <a:srgbClr val="000000"/>
                          </a:solidFill>
                          <a:latin typeface="Calibri"/>
                        </a:rPr>
                        <a:t>0 543 553 57 33</a:t>
                      </a:r>
                    </a:p>
                  </a:txBody>
                  <a:tcPr marL="9525" marR="9525" marT="9525" marB="0" anchor="b"/>
                </a:tc>
              </a:tr>
              <a:tr h="184356">
                <a:tc>
                  <a:txBody>
                    <a:bodyPr/>
                    <a:lstStyle/>
                    <a:p>
                      <a:pPr algn="ctr" fontAlgn="b"/>
                      <a:r>
                        <a:rPr lang="tr-TR" sz="1100" b="0" i="0" u="none" strike="noStrike">
                          <a:solidFill>
                            <a:srgbClr val="000000"/>
                          </a:solidFill>
                          <a:latin typeface="Calibri"/>
                        </a:rPr>
                        <a:t>27</a:t>
                      </a:r>
                    </a:p>
                  </a:txBody>
                  <a:tcPr marL="9525" marR="9525" marT="9525" marB="0" anchor="b"/>
                </a:tc>
                <a:tc>
                  <a:txBody>
                    <a:bodyPr/>
                    <a:lstStyle/>
                    <a:p>
                      <a:pPr algn="l" fontAlgn="b"/>
                      <a:r>
                        <a:rPr lang="tr-TR" sz="1100" b="0" i="0" u="none" strike="noStrike">
                          <a:solidFill>
                            <a:srgbClr val="000000"/>
                          </a:solidFill>
                          <a:latin typeface="Calibri"/>
                        </a:rPr>
                        <a:t>Onur GÜMÜŞ</a:t>
                      </a:r>
                    </a:p>
                  </a:txBody>
                  <a:tcPr marL="9525" marR="9525" marT="9525" marB="0" anchor="b"/>
                </a:tc>
                <a:tc>
                  <a:txBody>
                    <a:bodyPr/>
                    <a:lstStyle/>
                    <a:p>
                      <a:pPr algn="l" fontAlgn="b"/>
                      <a:r>
                        <a:rPr lang="tr-TR" sz="1100" b="0" i="0" u="none" strike="noStrike">
                          <a:solidFill>
                            <a:srgbClr val="000000"/>
                          </a:solidFill>
                          <a:latin typeface="Calibri"/>
                        </a:rPr>
                        <a:t>Karaali</a:t>
                      </a:r>
                    </a:p>
                  </a:txBody>
                  <a:tcPr marL="9525" marR="9525" marT="9525" marB="0" anchor="b"/>
                </a:tc>
                <a:tc>
                  <a:txBody>
                    <a:bodyPr/>
                    <a:lstStyle/>
                    <a:p>
                      <a:pPr algn="l" fontAlgn="b"/>
                      <a:r>
                        <a:rPr lang="tr-TR" sz="1100" b="0" i="0" u="none" strike="noStrike">
                          <a:solidFill>
                            <a:srgbClr val="000000"/>
                          </a:solidFill>
                          <a:latin typeface="Calibri"/>
                        </a:rPr>
                        <a:t>0 535 428 76 45</a:t>
                      </a:r>
                    </a:p>
                  </a:txBody>
                  <a:tcPr marL="9525" marR="9525" marT="9525" marB="0" anchor="b"/>
                </a:tc>
              </a:tr>
              <a:tr h="184356">
                <a:tc>
                  <a:txBody>
                    <a:bodyPr/>
                    <a:lstStyle/>
                    <a:p>
                      <a:pPr algn="ctr" fontAlgn="b"/>
                      <a:r>
                        <a:rPr lang="tr-TR" sz="1100" b="0" i="0" u="none" strike="noStrike">
                          <a:solidFill>
                            <a:srgbClr val="000000"/>
                          </a:solidFill>
                          <a:latin typeface="Calibri"/>
                        </a:rPr>
                        <a:t>28</a:t>
                      </a:r>
                    </a:p>
                  </a:txBody>
                  <a:tcPr marL="9525" marR="9525" marT="9525" marB="0" anchor="b"/>
                </a:tc>
                <a:tc>
                  <a:txBody>
                    <a:bodyPr/>
                    <a:lstStyle/>
                    <a:p>
                      <a:pPr algn="l" fontAlgn="b"/>
                      <a:r>
                        <a:rPr lang="tr-TR" sz="1100" b="0" i="0" u="none" strike="noStrike">
                          <a:solidFill>
                            <a:srgbClr val="000000"/>
                          </a:solidFill>
                          <a:latin typeface="Calibri"/>
                        </a:rPr>
                        <a:t>İdris KAT</a:t>
                      </a:r>
                    </a:p>
                  </a:txBody>
                  <a:tcPr marL="9525" marR="9525" marT="9525" marB="0" anchor="b"/>
                </a:tc>
                <a:tc>
                  <a:txBody>
                    <a:bodyPr/>
                    <a:lstStyle/>
                    <a:p>
                      <a:pPr algn="l" fontAlgn="b"/>
                      <a:r>
                        <a:rPr lang="tr-TR" sz="1100" b="0" i="0" u="none" strike="noStrike">
                          <a:solidFill>
                            <a:srgbClr val="000000"/>
                          </a:solidFill>
                          <a:latin typeface="Calibri"/>
                        </a:rPr>
                        <a:t>Karakurt</a:t>
                      </a:r>
                    </a:p>
                  </a:txBody>
                  <a:tcPr marL="9525" marR="9525" marT="9525" marB="0" anchor="b"/>
                </a:tc>
                <a:tc>
                  <a:txBody>
                    <a:bodyPr/>
                    <a:lstStyle/>
                    <a:p>
                      <a:pPr algn="l" fontAlgn="b"/>
                      <a:r>
                        <a:rPr lang="tr-TR" sz="1100" b="0" i="0" u="none" strike="noStrike">
                          <a:solidFill>
                            <a:srgbClr val="000000"/>
                          </a:solidFill>
                          <a:latin typeface="Calibri"/>
                        </a:rPr>
                        <a:t>0 535 865 80 15</a:t>
                      </a:r>
                    </a:p>
                  </a:txBody>
                  <a:tcPr marL="9525" marR="9525" marT="9525" marB="0" anchor="b"/>
                </a:tc>
              </a:tr>
              <a:tr h="184356">
                <a:tc>
                  <a:txBody>
                    <a:bodyPr/>
                    <a:lstStyle/>
                    <a:p>
                      <a:pPr algn="ctr" fontAlgn="b"/>
                      <a:r>
                        <a:rPr lang="tr-TR" sz="1100" b="0" i="0" u="none" strike="noStrike">
                          <a:solidFill>
                            <a:srgbClr val="000000"/>
                          </a:solidFill>
                          <a:latin typeface="Calibri"/>
                        </a:rPr>
                        <a:t>29</a:t>
                      </a:r>
                    </a:p>
                  </a:txBody>
                  <a:tcPr marL="9525" marR="9525" marT="9525" marB="0" anchor="b"/>
                </a:tc>
                <a:tc>
                  <a:txBody>
                    <a:bodyPr/>
                    <a:lstStyle/>
                    <a:p>
                      <a:pPr algn="l" fontAlgn="b"/>
                      <a:r>
                        <a:rPr lang="tr-TR" sz="1100" b="0" i="0" u="none" strike="noStrike">
                          <a:solidFill>
                            <a:srgbClr val="000000"/>
                          </a:solidFill>
                          <a:latin typeface="Calibri"/>
                        </a:rPr>
                        <a:t>Bülent SOMALIOĞLU</a:t>
                      </a:r>
                    </a:p>
                  </a:txBody>
                  <a:tcPr marL="9525" marR="9525" marT="9525" marB="0" anchor="b"/>
                </a:tc>
                <a:tc>
                  <a:txBody>
                    <a:bodyPr/>
                    <a:lstStyle/>
                    <a:p>
                      <a:pPr algn="l" fontAlgn="b"/>
                      <a:r>
                        <a:rPr lang="tr-TR" sz="1100" b="0" i="0" u="none" strike="noStrike">
                          <a:solidFill>
                            <a:srgbClr val="000000"/>
                          </a:solidFill>
                          <a:latin typeface="Calibri"/>
                        </a:rPr>
                        <a:t>Kayadibi</a:t>
                      </a:r>
                    </a:p>
                  </a:txBody>
                  <a:tcPr marL="9525" marR="9525" marT="9525" marB="0" anchor="b"/>
                </a:tc>
                <a:tc>
                  <a:txBody>
                    <a:bodyPr/>
                    <a:lstStyle/>
                    <a:p>
                      <a:pPr algn="l" fontAlgn="b"/>
                      <a:r>
                        <a:rPr lang="tr-TR" sz="1100" b="0" i="0" u="none" strike="noStrike">
                          <a:solidFill>
                            <a:srgbClr val="000000"/>
                          </a:solidFill>
                          <a:latin typeface="Calibri"/>
                        </a:rPr>
                        <a:t>0 535 618 37 66</a:t>
                      </a:r>
                    </a:p>
                  </a:txBody>
                  <a:tcPr marL="9525" marR="9525" marT="9525" marB="0" anchor="b"/>
                </a:tc>
              </a:tr>
              <a:tr h="184356">
                <a:tc>
                  <a:txBody>
                    <a:bodyPr/>
                    <a:lstStyle/>
                    <a:p>
                      <a:pPr algn="ctr" fontAlgn="b"/>
                      <a:r>
                        <a:rPr lang="tr-TR" sz="1100" b="0" i="0" u="none" strike="noStrike">
                          <a:solidFill>
                            <a:srgbClr val="000000"/>
                          </a:solidFill>
                          <a:latin typeface="Calibri"/>
                        </a:rPr>
                        <a:t>30</a:t>
                      </a:r>
                    </a:p>
                  </a:txBody>
                  <a:tcPr marL="9525" marR="9525" marT="9525" marB="0" anchor="b"/>
                </a:tc>
                <a:tc>
                  <a:txBody>
                    <a:bodyPr/>
                    <a:lstStyle/>
                    <a:p>
                      <a:pPr algn="l" fontAlgn="b"/>
                      <a:r>
                        <a:rPr lang="tr-TR" sz="1100" b="0" i="0" u="none" strike="noStrike">
                          <a:solidFill>
                            <a:srgbClr val="000000"/>
                          </a:solidFill>
                          <a:latin typeface="Calibri"/>
                        </a:rPr>
                        <a:t>Mehmet Ali KIRAL</a:t>
                      </a:r>
                    </a:p>
                  </a:txBody>
                  <a:tcPr marL="9525" marR="9525" marT="9525" marB="0" anchor="b"/>
                </a:tc>
                <a:tc>
                  <a:txBody>
                    <a:bodyPr/>
                    <a:lstStyle/>
                    <a:p>
                      <a:pPr algn="l" fontAlgn="b"/>
                      <a:r>
                        <a:rPr lang="tr-TR" sz="1100" b="0" i="0" u="none" strike="noStrike">
                          <a:solidFill>
                            <a:srgbClr val="000000"/>
                          </a:solidFill>
                          <a:latin typeface="Calibri"/>
                        </a:rPr>
                        <a:t>Kınık</a:t>
                      </a:r>
                    </a:p>
                  </a:txBody>
                  <a:tcPr marL="9525" marR="9525" marT="9525" marB="0" anchor="b"/>
                </a:tc>
                <a:tc>
                  <a:txBody>
                    <a:bodyPr/>
                    <a:lstStyle/>
                    <a:p>
                      <a:pPr algn="l" fontAlgn="b"/>
                      <a:r>
                        <a:rPr lang="tr-TR" sz="1100" b="0" i="0" u="none" strike="noStrike">
                          <a:solidFill>
                            <a:srgbClr val="000000"/>
                          </a:solidFill>
                          <a:latin typeface="Calibri"/>
                        </a:rPr>
                        <a:t>0 535 480 19 72</a:t>
                      </a:r>
                    </a:p>
                  </a:txBody>
                  <a:tcPr marL="9525" marR="9525" marT="9525" marB="0" anchor="b"/>
                </a:tc>
              </a:tr>
              <a:tr h="184356">
                <a:tc>
                  <a:txBody>
                    <a:bodyPr/>
                    <a:lstStyle/>
                    <a:p>
                      <a:pPr algn="ctr" fontAlgn="b"/>
                      <a:r>
                        <a:rPr lang="tr-TR" sz="1100" b="0" i="0" u="none" strike="noStrike">
                          <a:solidFill>
                            <a:srgbClr val="000000"/>
                          </a:solidFill>
                          <a:latin typeface="Calibri"/>
                        </a:rPr>
                        <a:t>31</a:t>
                      </a:r>
                    </a:p>
                  </a:txBody>
                  <a:tcPr marL="9525" marR="9525" marT="9525" marB="0" anchor="b"/>
                </a:tc>
                <a:tc>
                  <a:txBody>
                    <a:bodyPr/>
                    <a:lstStyle/>
                    <a:p>
                      <a:pPr algn="l" fontAlgn="b"/>
                      <a:r>
                        <a:rPr lang="tr-TR" sz="1100" b="0" i="0" u="none" strike="noStrike">
                          <a:solidFill>
                            <a:srgbClr val="000000"/>
                          </a:solidFill>
                          <a:latin typeface="Calibri"/>
                        </a:rPr>
                        <a:t>Kamil DEMİR</a:t>
                      </a:r>
                    </a:p>
                  </a:txBody>
                  <a:tcPr marL="9525" marR="9525" marT="9525" marB="0" anchor="b"/>
                </a:tc>
                <a:tc>
                  <a:txBody>
                    <a:bodyPr/>
                    <a:lstStyle/>
                    <a:p>
                      <a:pPr algn="l" fontAlgn="b"/>
                      <a:r>
                        <a:rPr lang="tr-TR" sz="1100" b="0" i="0" u="none" strike="noStrike">
                          <a:solidFill>
                            <a:srgbClr val="000000"/>
                          </a:solidFill>
                          <a:latin typeface="Calibri"/>
                        </a:rPr>
                        <a:t>Koca Mehmet Ağa</a:t>
                      </a:r>
                    </a:p>
                  </a:txBody>
                  <a:tcPr marL="9525" marR="9525" marT="9525" marB="0" anchor="b"/>
                </a:tc>
                <a:tc>
                  <a:txBody>
                    <a:bodyPr/>
                    <a:lstStyle/>
                    <a:p>
                      <a:pPr algn="l" fontAlgn="b"/>
                      <a:r>
                        <a:rPr lang="tr-TR" sz="1100" b="0" i="0" u="none" strike="noStrike">
                          <a:solidFill>
                            <a:srgbClr val="000000"/>
                          </a:solidFill>
                          <a:latin typeface="Calibri"/>
                        </a:rPr>
                        <a:t>0 543 373 31 91</a:t>
                      </a:r>
                    </a:p>
                  </a:txBody>
                  <a:tcPr marL="9525" marR="9525" marT="9525" marB="0" anchor="b"/>
                </a:tc>
              </a:tr>
              <a:tr h="184356">
                <a:tc>
                  <a:txBody>
                    <a:bodyPr/>
                    <a:lstStyle/>
                    <a:p>
                      <a:pPr algn="ctr" fontAlgn="b"/>
                      <a:r>
                        <a:rPr lang="tr-TR" sz="1100" b="0" i="0" u="none" strike="noStrike">
                          <a:solidFill>
                            <a:srgbClr val="000000"/>
                          </a:solidFill>
                          <a:latin typeface="Calibri"/>
                        </a:rPr>
                        <a:t>32</a:t>
                      </a:r>
                    </a:p>
                  </a:txBody>
                  <a:tcPr marL="9525" marR="9525" marT="9525" marB="0" anchor="b"/>
                </a:tc>
                <a:tc>
                  <a:txBody>
                    <a:bodyPr/>
                    <a:lstStyle/>
                    <a:p>
                      <a:pPr algn="l" fontAlgn="b"/>
                      <a:r>
                        <a:rPr lang="tr-TR" sz="1100" b="0" i="0" u="none" strike="noStrike">
                          <a:solidFill>
                            <a:srgbClr val="000000"/>
                          </a:solidFill>
                          <a:latin typeface="Calibri"/>
                        </a:rPr>
                        <a:t>Celal YILDIZ</a:t>
                      </a:r>
                    </a:p>
                  </a:txBody>
                  <a:tcPr marL="9525" marR="9525" marT="9525" marB="0" anchor="b"/>
                </a:tc>
                <a:tc>
                  <a:txBody>
                    <a:bodyPr/>
                    <a:lstStyle/>
                    <a:p>
                      <a:pPr algn="l" fontAlgn="b"/>
                      <a:r>
                        <a:rPr lang="tr-TR" sz="1100" b="0" i="0" u="none" strike="noStrike">
                          <a:solidFill>
                            <a:srgbClr val="000000"/>
                          </a:solidFill>
                          <a:latin typeface="Calibri"/>
                        </a:rPr>
                        <a:t>Kocaiskan</a:t>
                      </a:r>
                    </a:p>
                  </a:txBody>
                  <a:tcPr marL="9525" marR="9525" marT="9525" marB="0" anchor="b"/>
                </a:tc>
                <a:tc>
                  <a:txBody>
                    <a:bodyPr/>
                    <a:lstStyle/>
                    <a:p>
                      <a:pPr algn="l" fontAlgn="b"/>
                      <a:r>
                        <a:rPr lang="tr-TR" sz="1100" b="0" i="0" u="none" strike="noStrike">
                          <a:solidFill>
                            <a:srgbClr val="000000"/>
                          </a:solidFill>
                          <a:latin typeface="Calibri"/>
                        </a:rPr>
                        <a:t>0 537 472 32 12</a:t>
                      </a:r>
                    </a:p>
                  </a:txBody>
                  <a:tcPr marL="9525" marR="9525" marT="9525" marB="0" anchor="b"/>
                </a:tc>
              </a:tr>
              <a:tr h="184356">
                <a:tc>
                  <a:txBody>
                    <a:bodyPr/>
                    <a:lstStyle/>
                    <a:p>
                      <a:pPr algn="ctr" fontAlgn="b"/>
                      <a:r>
                        <a:rPr lang="tr-TR" sz="1100" b="0" i="0" u="none" strike="noStrike">
                          <a:solidFill>
                            <a:srgbClr val="000000"/>
                          </a:solidFill>
                          <a:latin typeface="Calibri"/>
                        </a:rPr>
                        <a:t>33</a:t>
                      </a:r>
                    </a:p>
                  </a:txBody>
                  <a:tcPr marL="9525" marR="9525" marT="9525" marB="0" anchor="b"/>
                </a:tc>
                <a:tc>
                  <a:txBody>
                    <a:bodyPr/>
                    <a:lstStyle/>
                    <a:p>
                      <a:pPr algn="l" fontAlgn="b"/>
                      <a:r>
                        <a:rPr lang="tr-TR" sz="1100" b="0" i="0" u="none" strike="noStrike">
                          <a:solidFill>
                            <a:srgbClr val="000000"/>
                          </a:solidFill>
                          <a:latin typeface="Calibri"/>
                        </a:rPr>
                        <a:t>Mevlüt DEMİRCİ</a:t>
                      </a:r>
                    </a:p>
                  </a:txBody>
                  <a:tcPr marL="9525" marR="9525" marT="9525" marB="0" anchor="b"/>
                </a:tc>
                <a:tc>
                  <a:txBody>
                    <a:bodyPr/>
                    <a:lstStyle/>
                    <a:p>
                      <a:pPr algn="l" fontAlgn="b"/>
                      <a:r>
                        <a:rPr lang="tr-TR" sz="1100" b="0" i="0" u="none" strike="noStrike">
                          <a:solidFill>
                            <a:srgbClr val="000000"/>
                          </a:solidFill>
                          <a:latin typeface="Calibri"/>
                        </a:rPr>
                        <a:t>Kuyucak</a:t>
                      </a:r>
                    </a:p>
                  </a:txBody>
                  <a:tcPr marL="9525" marR="9525" marT="9525" marB="0" anchor="b"/>
                </a:tc>
                <a:tc>
                  <a:txBody>
                    <a:bodyPr/>
                    <a:lstStyle/>
                    <a:p>
                      <a:pPr algn="l" fontAlgn="b"/>
                      <a:r>
                        <a:rPr lang="tr-TR" sz="1100" b="0" i="0" u="none" strike="noStrike">
                          <a:solidFill>
                            <a:srgbClr val="000000"/>
                          </a:solidFill>
                          <a:latin typeface="Calibri"/>
                        </a:rPr>
                        <a:t>0 507 299 90 50</a:t>
                      </a:r>
                    </a:p>
                  </a:txBody>
                  <a:tcPr marL="9525" marR="9525" marT="9525" marB="0" anchor="b"/>
                </a:tc>
              </a:tr>
              <a:tr h="184356">
                <a:tc>
                  <a:txBody>
                    <a:bodyPr/>
                    <a:lstStyle/>
                    <a:p>
                      <a:pPr algn="ctr" fontAlgn="b"/>
                      <a:r>
                        <a:rPr lang="tr-TR" sz="1100" b="0" i="0" u="none" strike="noStrike">
                          <a:solidFill>
                            <a:srgbClr val="000000"/>
                          </a:solidFill>
                          <a:latin typeface="Calibri"/>
                        </a:rPr>
                        <a:t>34</a:t>
                      </a:r>
                    </a:p>
                  </a:txBody>
                  <a:tcPr marL="9525" marR="9525" marT="9525" marB="0" anchor="b"/>
                </a:tc>
                <a:tc>
                  <a:txBody>
                    <a:bodyPr/>
                    <a:lstStyle/>
                    <a:p>
                      <a:pPr algn="l" fontAlgn="b"/>
                      <a:r>
                        <a:rPr lang="tr-TR" sz="1100" b="0" i="0" u="none" strike="noStrike">
                          <a:solidFill>
                            <a:srgbClr val="000000"/>
                          </a:solidFill>
                          <a:latin typeface="Calibri"/>
                        </a:rPr>
                        <a:t>Tuncay PEKMEZCİ</a:t>
                      </a:r>
                    </a:p>
                  </a:txBody>
                  <a:tcPr marL="9525" marR="9525" marT="9525" marB="0" anchor="b"/>
                </a:tc>
                <a:tc>
                  <a:txBody>
                    <a:bodyPr/>
                    <a:lstStyle/>
                    <a:p>
                      <a:pPr algn="l" fontAlgn="b"/>
                      <a:r>
                        <a:rPr lang="tr-TR" sz="1100" b="0" i="0" u="none" strike="noStrike">
                          <a:solidFill>
                            <a:srgbClr val="000000"/>
                          </a:solidFill>
                          <a:latin typeface="Calibri"/>
                        </a:rPr>
                        <a:t>Küçükyaya</a:t>
                      </a:r>
                    </a:p>
                  </a:txBody>
                  <a:tcPr marL="9525" marR="9525" marT="9525" marB="0" anchor="b"/>
                </a:tc>
                <a:tc>
                  <a:txBody>
                    <a:bodyPr/>
                    <a:lstStyle/>
                    <a:p>
                      <a:pPr algn="l" fontAlgn="b"/>
                      <a:r>
                        <a:rPr lang="tr-TR" sz="1100" b="0" i="0" u="none" strike="noStrike">
                          <a:solidFill>
                            <a:srgbClr val="000000"/>
                          </a:solidFill>
                          <a:latin typeface="Calibri"/>
                        </a:rPr>
                        <a:t>0 532 623 82 29</a:t>
                      </a:r>
                    </a:p>
                  </a:txBody>
                  <a:tcPr marL="9525" marR="9525" marT="9525" marB="0" anchor="b"/>
                </a:tc>
              </a:tr>
              <a:tr h="184356">
                <a:tc>
                  <a:txBody>
                    <a:bodyPr/>
                    <a:lstStyle/>
                    <a:p>
                      <a:pPr algn="ctr" fontAlgn="b"/>
                      <a:r>
                        <a:rPr lang="tr-TR" sz="1100" b="0" i="0" u="none" strike="noStrike">
                          <a:solidFill>
                            <a:srgbClr val="000000"/>
                          </a:solidFill>
                          <a:latin typeface="Calibri"/>
                        </a:rPr>
                        <a:t>35</a:t>
                      </a:r>
                    </a:p>
                  </a:txBody>
                  <a:tcPr marL="9525" marR="9525" marT="9525" marB="0" anchor="b"/>
                </a:tc>
                <a:tc>
                  <a:txBody>
                    <a:bodyPr/>
                    <a:lstStyle/>
                    <a:p>
                      <a:pPr algn="l" fontAlgn="b"/>
                      <a:r>
                        <a:rPr lang="tr-TR" sz="1100" b="0" i="0" u="none" strike="noStrike">
                          <a:solidFill>
                            <a:srgbClr val="000000"/>
                          </a:solidFill>
                          <a:latin typeface="Calibri"/>
                        </a:rPr>
                        <a:t>Ali POLİGU</a:t>
                      </a:r>
                    </a:p>
                  </a:txBody>
                  <a:tcPr marL="9525" marR="9525" marT="9525" marB="0" anchor="b"/>
                </a:tc>
                <a:tc>
                  <a:txBody>
                    <a:bodyPr/>
                    <a:lstStyle/>
                    <a:p>
                      <a:pPr algn="l" fontAlgn="b"/>
                      <a:r>
                        <a:rPr lang="tr-TR" sz="1100" b="0" i="0" u="none" strike="noStrike">
                          <a:solidFill>
                            <a:srgbClr val="000000"/>
                          </a:solidFill>
                          <a:latin typeface="Calibri"/>
                        </a:rPr>
                        <a:t>Memiş</a:t>
                      </a:r>
                    </a:p>
                  </a:txBody>
                  <a:tcPr marL="9525" marR="9525" marT="9525" marB="0" anchor="b"/>
                </a:tc>
                <a:tc>
                  <a:txBody>
                    <a:bodyPr/>
                    <a:lstStyle/>
                    <a:p>
                      <a:pPr algn="l" fontAlgn="b"/>
                      <a:r>
                        <a:rPr lang="tr-TR" sz="1100" b="0" i="0" u="none" strike="noStrike">
                          <a:solidFill>
                            <a:srgbClr val="000000"/>
                          </a:solidFill>
                          <a:latin typeface="Calibri"/>
                        </a:rPr>
                        <a:t>0 542 252 24 83</a:t>
                      </a:r>
                    </a:p>
                  </a:txBody>
                  <a:tcPr marL="9525" marR="9525" marT="9525" marB="0" anchor="b"/>
                </a:tc>
              </a:tr>
              <a:tr h="184356">
                <a:tc>
                  <a:txBody>
                    <a:bodyPr/>
                    <a:lstStyle/>
                    <a:p>
                      <a:pPr algn="ctr" fontAlgn="b"/>
                      <a:r>
                        <a:rPr lang="tr-TR" sz="1100" b="0" i="0" u="none" strike="noStrike">
                          <a:solidFill>
                            <a:srgbClr val="000000"/>
                          </a:solidFill>
                          <a:latin typeface="Calibri"/>
                        </a:rPr>
                        <a:t>36</a:t>
                      </a:r>
                    </a:p>
                  </a:txBody>
                  <a:tcPr marL="9525" marR="9525" marT="9525" marB="0" anchor="b"/>
                </a:tc>
                <a:tc>
                  <a:txBody>
                    <a:bodyPr/>
                    <a:lstStyle/>
                    <a:p>
                      <a:pPr algn="l" fontAlgn="b"/>
                      <a:r>
                        <a:rPr lang="tr-TR" sz="1100" b="0" i="0" u="none" strike="noStrike">
                          <a:solidFill>
                            <a:srgbClr val="000000"/>
                          </a:solidFill>
                          <a:latin typeface="Calibri"/>
                        </a:rPr>
                        <a:t>Erdem EKİN</a:t>
                      </a:r>
                    </a:p>
                  </a:txBody>
                  <a:tcPr marL="9525" marR="9525" marT="9525" marB="0" anchor="b"/>
                </a:tc>
                <a:tc>
                  <a:txBody>
                    <a:bodyPr/>
                    <a:lstStyle/>
                    <a:p>
                      <a:pPr algn="l" fontAlgn="b"/>
                      <a:r>
                        <a:rPr lang="tr-TR" sz="1100" b="0" i="0" u="none" strike="noStrike">
                          <a:solidFill>
                            <a:srgbClr val="000000"/>
                          </a:solidFill>
                          <a:latin typeface="Calibri"/>
                        </a:rPr>
                        <a:t>Musahoca</a:t>
                      </a:r>
                    </a:p>
                  </a:txBody>
                  <a:tcPr marL="9525" marR="9525" marT="9525" marB="0" anchor="b"/>
                </a:tc>
                <a:tc>
                  <a:txBody>
                    <a:bodyPr/>
                    <a:lstStyle/>
                    <a:p>
                      <a:pPr algn="l" fontAlgn="b"/>
                      <a:r>
                        <a:rPr lang="tr-TR" sz="1100" b="0" i="0" u="none" strike="noStrike">
                          <a:solidFill>
                            <a:srgbClr val="000000"/>
                          </a:solidFill>
                          <a:latin typeface="Calibri"/>
                        </a:rPr>
                        <a:t>0 533 541 60 68</a:t>
                      </a:r>
                    </a:p>
                  </a:txBody>
                  <a:tcPr marL="9525" marR="9525" marT="9525" marB="0" anchor="b"/>
                </a:tc>
              </a:tr>
              <a:tr h="184356">
                <a:tc>
                  <a:txBody>
                    <a:bodyPr/>
                    <a:lstStyle/>
                    <a:p>
                      <a:pPr algn="ctr" fontAlgn="b"/>
                      <a:r>
                        <a:rPr lang="tr-TR" sz="1100" b="0" i="0" u="none" strike="noStrike">
                          <a:solidFill>
                            <a:srgbClr val="000000"/>
                          </a:solidFill>
                          <a:latin typeface="Calibri"/>
                        </a:rPr>
                        <a:t>37</a:t>
                      </a:r>
                    </a:p>
                  </a:txBody>
                  <a:tcPr marL="9525" marR="9525" marT="9525" marB="0" anchor="b"/>
                </a:tc>
                <a:tc>
                  <a:txBody>
                    <a:bodyPr/>
                    <a:lstStyle/>
                    <a:p>
                      <a:pPr algn="l" fontAlgn="b"/>
                      <a:r>
                        <a:rPr lang="tr-TR" sz="1100" b="0" i="0" u="none" strike="noStrike">
                          <a:solidFill>
                            <a:srgbClr val="000000"/>
                          </a:solidFill>
                          <a:latin typeface="Calibri"/>
                        </a:rPr>
                        <a:t>Ramazan BERTOK</a:t>
                      </a:r>
                    </a:p>
                  </a:txBody>
                  <a:tcPr marL="9525" marR="9525" marT="9525" marB="0" anchor="b"/>
                </a:tc>
                <a:tc>
                  <a:txBody>
                    <a:bodyPr/>
                    <a:lstStyle/>
                    <a:p>
                      <a:pPr algn="l" fontAlgn="b"/>
                      <a:r>
                        <a:rPr lang="tr-TR" sz="1100" b="0" i="0" u="none" strike="noStrike">
                          <a:solidFill>
                            <a:srgbClr val="000000"/>
                          </a:solidFill>
                          <a:latin typeface="Calibri"/>
                        </a:rPr>
                        <a:t>Musalar</a:t>
                      </a:r>
                    </a:p>
                  </a:txBody>
                  <a:tcPr marL="9525" marR="9525" marT="9525" marB="0" anchor="b"/>
                </a:tc>
                <a:tc>
                  <a:txBody>
                    <a:bodyPr/>
                    <a:lstStyle/>
                    <a:p>
                      <a:pPr algn="l" fontAlgn="b"/>
                      <a:r>
                        <a:rPr lang="tr-TR" sz="1100" b="0" i="0" u="none" strike="noStrike">
                          <a:solidFill>
                            <a:srgbClr val="000000"/>
                          </a:solidFill>
                          <a:latin typeface="Calibri"/>
                        </a:rPr>
                        <a:t>0 543 431 37 69</a:t>
                      </a:r>
                    </a:p>
                  </a:txBody>
                  <a:tcPr marL="9525" marR="9525" marT="9525" marB="0" anchor="b"/>
                </a:tc>
              </a:tr>
              <a:tr h="184356">
                <a:tc>
                  <a:txBody>
                    <a:bodyPr/>
                    <a:lstStyle/>
                    <a:p>
                      <a:pPr algn="ctr" fontAlgn="b"/>
                      <a:r>
                        <a:rPr lang="tr-TR" sz="1100" b="0" i="0" u="none" strike="noStrike">
                          <a:solidFill>
                            <a:srgbClr val="000000"/>
                          </a:solidFill>
                          <a:latin typeface="Calibri"/>
                        </a:rPr>
                        <a:t>38</a:t>
                      </a:r>
                    </a:p>
                  </a:txBody>
                  <a:tcPr marL="9525" marR="9525" marT="9525" marB="0" anchor="b"/>
                </a:tc>
                <a:tc>
                  <a:txBody>
                    <a:bodyPr/>
                    <a:lstStyle/>
                    <a:p>
                      <a:pPr algn="l" fontAlgn="b"/>
                      <a:r>
                        <a:rPr lang="tr-TR" sz="1100" b="0" i="0" u="none" strike="noStrike">
                          <a:solidFill>
                            <a:srgbClr val="000000"/>
                          </a:solidFill>
                          <a:latin typeface="Calibri"/>
                        </a:rPr>
                        <a:t>Ahmet USLU</a:t>
                      </a:r>
                    </a:p>
                  </a:txBody>
                  <a:tcPr marL="9525" marR="9525" marT="9525" marB="0" anchor="b"/>
                </a:tc>
                <a:tc>
                  <a:txBody>
                    <a:bodyPr/>
                    <a:lstStyle/>
                    <a:p>
                      <a:pPr algn="l" fontAlgn="b"/>
                      <a:r>
                        <a:rPr lang="tr-TR" sz="1100" b="0" i="0" u="none" strike="noStrike">
                          <a:solidFill>
                            <a:srgbClr val="000000"/>
                          </a:solidFill>
                          <a:latin typeface="Calibri"/>
                        </a:rPr>
                        <a:t>Öğeçli</a:t>
                      </a:r>
                    </a:p>
                  </a:txBody>
                  <a:tcPr marL="9525" marR="9525" marT="9525" marB="0" anchor="b"/>
                </a:tc>
                <a:tc>
                  <a:txBody>
                    <a:bodyPr/>
                    <a:lstStyle/>
                    <a:p>
                      <a:pPr algn="l" fontAlgn="b"/>
                      <a:r>
                        <a:rPr lang="tr-TR" sz="1100" b="0" i="0" u="none" strike="noStrike">
                          <a:solidFill>
                            <a:srgbClr val="000000"/>
                          </a:solidFill>
                          <a:latin typeface="Calibri"/>
                        </a:rPr>
                        <a:t>0 533 638 16 81</a:t>
                      </a:r>
                    </a:p>
                  </a:txBody>
                  <a:tcPr marL="9525" marR="9525" marT="9525" marB="0" anchor="b"/>
                </a:tc>
              </a:tr>
              <a:tr h="184356">
                <a:tc>
                  <a:txBody>
                    <a:bodyPr/>
                    <a:lstStyle/>
                    <a:p>
                      <a:pPr algn="ctr" fontAlgn="b"/>
                      <a:r>
                        <a:rPr lang="tr-TR" sz="1100" b="0" i="0" u="none" strike="noStrike">
                          <a:solidFill>
                            <a:srgbClr val="000000"/>
                          </a:solidFill>
                          <a:latin typeface="Calibri"/>
                        </a:rPr>
                        <a:t>39</a:t>
                      </a:r>
                    </a:p>
                  </a:txBody>
                  <a:tcPr marL="9525" marR="9525" marT="9525" marB="0" anchor="b"/>
                </a:tc>
                <a:tc>
                  <a:txBody>
                    <a:bodyPr/>
                    <a:lstStyle/>
                    <a:p>
                      <a:pPr algn="l" fontAlgn="b"/>
                      <a:r>
                        <a:rPr lang="tr-TR" sz="1100" b="0" i="0" u="none" strike="noStrike">
                          <a:solidFill>
                            <a:srgbClr val="000000"/>
                          </a:solidFill>
                          <a:latin typeface="Calibri"/>
                        </a:rPr>
                        <a:t>Feytullah KALE</a:t>
                      </a:r>
                    </a:p>
                  </a:txBody>
                  <a:tcPr marL="9525" marR="9525" marT="9525" marB="0" anchor="b"/>
                </a:tc>
                <a:tc>
                  <a:txBody>
                    <a:bodyPr/>
                    <a:lstStyle/>
                    <a:p>
                      <a:pPr algn="l" fontAlgn="b"/>
                      <a:r>
                        <a:rPr lang="tr-TR" sz="1100" b="0" i="0" u="none" strike="noStrike">
                          <a:solidFill>
                            <a:srgbClr val="000000"/>
                          </a:solidFill>
                          <a:latin typeface="Calibri"/>
                        </a:rPr>
                        <a:t>Sakarlı</a:t>
                      </a:r>
                    </a:p>
                  </a:txBody>
                  <a:tcPr marL="9525" marR="9525" marT="9525" marB="0" anchor="b"/>
                </a:tc>
                <a:tc>
                  <a:txBody>
                    <a:bodyPr/>
                    <a:lstStyle/>
                    <a:p>
                      <a:pPr algn="l" fontAlgn="b"/>
                      <a:r>
                        <a:rPr lang="tr-TR" sz="1100" b="0" i="0" u="none" strike="noStrike">
                          <a:solidFill>
                            <a:srgbClr val="000000"/>
                          </a:solidFill>
                          <a:latin typeface="Calibri"/>
                        </a:rPr>
                        <a:t>0 554 592 96 90</a:t>
                      </a:r>
                    </a:p>
                  </a:txBody>
                  <a:tcPr marL="9525" marR="9525" marT="9525" marB="0" anchor="b"/>
                </a:tc>
              </a:tr>
              <a:tr h="184356">
                <a:tc>
                  <a:txBody>
                    <a:bodyPr/>
                    <a:lstStyle/>
                    <a:p>
                      <a:pPr algn="ctr" fontAlgn="b"/>
                      <a:r>
                        <a:rPr lang="tr-TR" sz="1100" b="0" i="0" u="none" strike="noStrike">
                          <a:solidFill>
                            <a:srgbClr val="000000"/>
                          </a:solidFill>
                          <a:latin typeface="Calibri"/>
                        </a:rPr>
                        <a:t>40</a:t>
                      </a:r>
                    </a:p>
                  </a:txBody>
                  <a:tcPr marL="9525" marR="9525" marT="9525" marB="0" anchor="b"/>
                </a:tc>
                <a:tc>
                  <a:txBody>
                    <a:bodyPr/>
                    <a:lstStyle/>
                    <a:p>
                      <a:pPr algn="l" fontAlgn="b"/>
                      <a:r>
                        <a:rPr lang="tr-TR" sz="1100" b="0" i="0" u="none" strike="noStrike">
                          <a:solidFill>
                            <a:srgbClr val="000000"/>
                          </a:solidFill>
                          <a:latin typeface="Calibri"/>
                        </a:rPr>
                        <a:t>Yusuf ÖZKAN</a:t>
                      </a:r>
                    </a:p>
                  </a:txBody>
                  <a:tcPr marL="9525" marR="9525" marT="9525" marB="0" anchor="b"/>
                </a:tc>
                <a:tc>
                  <a:txBody>
                    <a:bodyPr/>
                    <a:lstStyle/>
                    <a:p>
                      <a:pPr algn="l" fontAlgn="b"/>
                      <a:r>
                        <a:rPr lang="tr-TR" sz="1100" b="0" i="0" u="none" strike="noStrike">
                          <a:solidFill>
                            <a:srgbClr val="000000"/>
                          </a:solidFill>
                          <a:latin typeface="Calibri"/>
                        </a:rPr>
                        <a:t>Sarıağa</a:t>
                      </a:r>
                    </a:p>
                  </a:txBody>
                  <a:tcPr marL="9525" marR="9525" marT="9525" marB="0" anchor="b"/>
                </a:tc>
                <a:tc>
                  <a:txBody>
                    <a:bodyPr/>
                    <a:lstStyle/>
                    <a:p>
                      <a:pPr algn="l" fontAlgn="b"/>
                      <a:r>
                        <a:rPr lang="tr-TR" sz="1100" b="0" i="0" u="none" strike="noStrike">
                          <a:solidFill>
                            <a:srgbClr val="000000"/>
                          </a:solidFill>
                          <a:latin typeface="Calibri"/>
                        </a:rPr>
                        <a:t>0 535 451 54 00</a:t>
                      </a:r>
                    </a:p>
                  </a:txBody>
                  <a:tcPr marL="9525" marR="9525" marT="9525" marB="0" anchor="b"/>
                </a:tc>
              </a:tr>
              <a:tr h="184356">
                <a:tc>
                  <a:txBody>
                    <a:bodyPr/>
                    <a:lstStyle/>
                    <a:p>
                      <a:pPr algn="ctr" fontAlgn="b"/>
                      <a:r>
                        <a:rPr lang="tr-TR" sz="1100" b="0" i="0" u="none" strike="noStrike">
                          <a:solidFill>
                            <a:srgbClr val="000000"/>
                          </a:solidFill>
                          <a:latin typeface="Calibri"/>
                        </a:rPr>
                        <a:t>41</a:t>
                      </a:r>
                    </a:p>
                  </a:txBody>
                  <a:tcPr marL="9525" marR="9525" marT="9525" marB="0" anchor="b"/>
                </a:tc>
                <a:tc>
                  <a:txBody>
                    <a:bodyPr/>
                    <a:lstStyle/>
                    <a:p>
                      <a:pPr algn="l" fontAlgn="b"/>
                      <a:r>
                        <a:rPr lang="tr-TR" sz="1100" b="0" i="0" u="none" strike="noStrike">
                          <a:solidFill>
                            <a:srgbClr val="000000"/>
                          </a:solidFill>
                          <a:latin typeface="Calibri"/>
                        </a:rPr>
                        <a:t>Kadir AYDEMİR</a:t>
                      </a:r>
                    </a:p>
                  </a:txBody>
                  <a:tcPr marL="9525" marR="9525" marT="9525" marB="0" anchor="b"/>
                </a:tc>
                <a:tc>
                  <a:txBody>
                    <a:bodyPr/>
                    <a:lstStyle/>
                    <a:p>
                      <a:pPr algn="l" fontAlgn="b"/>
                      <a:r>
                        <a:rPr lang="tr-TR" sz="1100" b="0" i="0" u="none" strike="noStrike">
                          <a:solidFill>
                            <a:srgbClr val="000000"/>
                          </a:solidFill>
                          <a:latin typeface="Calibri"/>
                        </a:rPr>
                        <a:t>Siledik</a:t>
                      </a:r>
                    </a:p>
                  </a:txBody>
                  <a:tcPr marL="9525" marR="9525" marT="9525" marB="0" anchor="b"/>
                </a:tc>
                <a:tc>
                  <a:txBody>
                    <a:bodyPr/>
                    <a:lstStyle/>
                    <a:p>
                      <a:pPr algn="l" fontAlgn="b"/>
                      <a:r>
                        <a:rPr lang="tr-TR" sz="1100" b="0" i="0" u="none" strike="noStrike">
                          <a:solidFill>
                            <a:srgbClr val="000000"/>
                          </a:solidFill>
                          <a:latin typeface="Calibri"/>
                        </a:rPr>
                        <a:t>0 555 814 79 94</a:t>
                      </a:r>
                    </a:p>
                  </a:txBody>
                  <a:tcPr marL="9525" marR="9525" marT="9525" marB="0" anchor="b"/>
                </a:tc>
              </a:tr>
              <a:tr h="184356">
                <a:tc>
                  <a:txBody>
                    <a:bodyPr/>
                    <a:lstStyle/>
                    <a:p>
                      <a:pPr algn="ctr" fontAlgn="b"/>
                      <a:r>
                        <a:rPr lang="tr-TR" sz="1100" b="0" i="0" u="none" strike="noStrike">
                          <a:solidFill>
                            <a:srgbClr val="000000"/>
                          </a:solidFill>
                          <a:latin typeface="Calibri"/>
                        </a:rPr>
                        <a:t>42</a:t>
                      </a:r>
                    </a:p>
                  </a:txBody>
                  <a:tcPr marL="9525" marR="9525" marT="9525" marB="0" anchor="b"/>
                </a:tc>
                <a:tc>
                  <a:txBody>
                    <a:bodyPr/>
                    <a:lstStyle/>
                    <a:p>
                      <a:pPr algn="l" fontAlgn="b"/>
                      <a:r>
                        <a:rPr lang="tr-TR" sz="1100" b="0" i="0" u="none" strike="noStrike">
                          <a:solidFill>
                            <a:srgbClr val="000000"/>
                          </a:solidFill>
                          <a:latin typeface="Calibri"/>
                        </a:rPr>
                        <a:t>Süleyman ŞAHSİ</a:t>
                      </a:r>
                    </a:p>
                  </a:txBody>
                  <a:tcPr marL="9525" marR="9525" marT="9525" marB="0" anchor="b"/>
                </a:tc>
                <a:tc>
                  <a:txBody>
                    <a:bodyPr/>
                    <a:lstStyle/>
                    <a:p>
                      <a:pPr algn="l" fontAlgn="b"/>
                      <a:r>
                        <a:rPr lang="tr-TR" sz="1100" b="0" i="0" u="none" strike="noStrike">
                          <a:solidFill>
                            <a:srgbClr val="000000"/>
                          </a:solidFill>
                          <a:latin typeface="Calibri"/>
                        </a:rPr>
                        <a:t>Söğütalan</a:t>
                      </a:r>
                    </a:p>
                  </a:txBody>
                  <a:tcPr marL="9525" marR="9525" marT="9525" marB="0" anchor="b"/>
                </a:tc>
                <a:tc>
                  <a:txBody>
                    <a:bodyPr/>
                    <a:lstStyle/>
                    <a:p>
                      <a:pPr algn="l" fontAlgn="b"/>
                      <a:r>
                        <a:rPr lang="tr-TR" sz="1100" b="0" i="0" u="none" strike="noStrike">
                          <a:solidFill>
                            <a:srgbClr val="000000"/>
                          </a:solidFill>
                          <a:latin typeface="Calibri"/>
                        </a:rPr>
                        <a:t>0 536 525 04 73</a:t>
                      </a:r>
                    </a:p>
                  </a:txBody>
                  <a:tcPr marL="9525" marR="9525" marT="9525" marB="0" anchor="b"/>
                </a:tc>
              </a:tr>
              <a:tr h="184356">
                <a:tc>
                  <a:txBody>
                    <a:bodyPr/>
                    <a:lstStyle/>
                    <a:p>
                      <a:pPr algn="ctr" fontAlgn="b"/>
                      <a:r>
                        <a:rPr lang="tr-TR" sz="1100" b="0" i="0" u="none" strike="noStrike">
                          <a:solidFill>
                            <a:srgbClr val="000000"/>
                          </a:solidFill>
                          <a:latin typeface="Calibri"/>
                        </a:rPr>
                        <a:t>43</a:t>
                      </a:r>
                    </a:p>
                  </a:txBody>
                  <a:tcPr marL="9525" marR="9525" marT="9525" marB="0" anchor="b"/>
                </a:tc>
                <a:tc>
                  <a:txBody>
                    <a:bodyPr/>
                    <a:lstStyle/>
                    <a:p>
                      <a:pPr algn="l" fontAlgn="b"/>
                      <a:r>
                        <a:rPr lang="tr-TR" sz="1100" b="0" i="0" u="none" strike="noStrike">
                          <a:solidFill>
                            <a:srgbClr val="000000"/>
                          </a:solidFill>
                          <a:latin typeface="Calibri"/>
                        </a:rPr>
                        <a:t>Mehmet AVCI</a:t>
                      </a:r>
                    </a:p>
                  </a:txBody>
                  <a:tcPr marL="9525" marR="9525" marT="9525" marB="0" anchor="b"/>
                </a:tc>
                <a:tc>
                  <a:txBody>
                    <a:bodyPr/>
                    <a:lstStyle/>
                    <a:p>
                      <a:pPr algn="l" fontAlgn="b"/>
                      <a:r>
                        <a:rPr lang="tr-TR" sz="1100" b="0" i="0" u="none" strike="noStrike">
                          <a:solidFill>
                            <a:srgbClr val="000000"/>
                          </a:solidFill>
                          <a:latin typeface="Calibri"/>
                        </a:rPr>
                        <a:t>Şair Eşref</a:t>
                      </a:r>
                    </a:p>
                  </a:txBody>
                  <a:tcPr marL="9525" marR="9525" marT="9525" marB="0" anchor="b"/>
                </a:tc>
                <a:tc>
                  <a:txBody>
                    <a:bodyPr/>
                    <a:lstStyle/>
                    <a:p>
                      <a:pPr algn="l" fontAlgn="b"/>
                      <a:r>
                        <a:rPr lang="tr-TR" sz="1100" b="0" i="0" u="none" strike="noStrike">
                          <a:solidFill>
                            <a:srgbClr val="000000"/>
                          </a:solidFill>
                          <a:latin typeface="Calibri"/>
                        </a:rPr>
                        <a:t>0 542 483 90 73</a:t>
                      </a:r>
                    </a:p>
                  </a:txBody>
                  <a:tcPr marL="9525" marR="9525" marT="9525" marB="0" anchor="b"/>
                </a:tc>
              </a:tr>
              <a:tr h="184356">
                <a:tc>
                  <a:txBody>
                    <a:bodyPr/>
                    <a:lstStyle/>
                    <a:p>
                      <a:pPr algn="ctr" fontAlgn="b"/>
                      <a:r>
                        <a:rPr lang="tr-TR" sz="1100" b="0" i="0" u="none" strike="noStrike">
                          <a:solidFill>
                            <a:srgbClr val="000000"/>
                          </a:solidFill>
                          <a:latin typeface="Calibri"/>
                        </a:rPr>
                        <a:t>44</a:t>
                      </a:r>
                    </a:p>
                  </a:txBody>
                  <a:tcPr marL="9525" marR="9525" marT="9525" marB="0" anchor="b"/>
                </a:tc>
                <a:tc>
                  <a:txBody>
                    <a:bodyPr/>
                    <a:lstStyle/>
                    <a:p>
                      <a:pPr algn="l" fontAlgn="b"/>
                      <a:r>
                        <a:rPr lang="tr-TR" sz="1100" b="0" i="0" u="none" strike="noStrike">
                          <a:solidFill>
                            <a:srgbClr val="000000"/>
                          </a:solidFill>
                          <a:latin typeface="Calibri"/>
                        </a:rPr>
                        <a:t>Mesut ERGÜVEN</a:t>
                      </a:r>
                    </a:p>
                  </a:txBody>
                  <a:tcPr marL="9525" marR="9525" marT="9525" marB="0" anchor="b"/>
                </a:tc>
                <a:tc>
                  <a:txBody>
                    <a:bodyPr/>
                    <a:lstStyle/>
                    <a:p>
                      <a:pPr algn="l" fontAlgn="b"/>
                      <a:r>
                        <a:rPr lang="tr-TR" sz="1100" b="0" i="0" u="none" strike="noStrike">
                          <a:solidFill>
                            <a:srgbClr val="000000"/>
                          </a:solidFill>
                          <a:latin typeface="Calibri"/>
                        </a:rPr>
                        <a:t>Tevfikiye</a:t>
                      </a:r>
                    </a:p>
                  </a:txBody>
                  <a:tcPr marL="9525" marR="9525" marT="9525" marB="0" anchor="b"/>
                </a:tc>
                <a:tc>
                  <a:txBody>
                    <a:bodyPr/>
                    <a:lstStyle/>
                    <a:p>
                      <a:pPr algn="l" fontAlgn="b"/>
                      <a:r>
                        <a:rPr lang="tr-TR" sz="1100" b="0" i="0" u="none" strike="noStrike">
                          <a:solidFill>
                            <a:srgbClr val="000000"/>
                          </a:solidFill>
                          <a:latin typeface="Calibri"/>
                        </a:rPr>
                        <a:t>0 532 711 23 10</a:t>
                      </a:r>
                    </a:p>
                  </a:txBody>
                  <a:tcPr marL="9525" marR="9525" marT="9525" marB="0" anchor="b"/>
                </a:tc>
              </a:tr>
              <a:tr h="184356">
                <a:tc>
                  <a:txBody>
                    <a:bodyPr/>
                    <a:lstStyle/>
                    <a:p>
                      <a:pPr algn="ctr" fontAlgn="b"/>
                      <a:r>
                        <a:rPr lang="tr-TR" sz="1100" b="0" i="0" u="none" strike="noStrike">
                          <a:solidFill>
                            <a:srgbClr val="000000"/>
                          </a:solidFill>
                          <a:latin typeface="Calibri"/>
                        </a:rPr>
                        <a:t>45</a:t>
                      </a:r>
                    </a:p>
                  </a:txBody>
                  <a:tcPr marL="9525" marR="9525" marT="9525" marB="0" anchor="b"/>
                </a:tc>
                <a:tc>
                  <a:txBody>
                    <a:bodyPr/>
                    <a:lstStyle/>
                    <a:p>
                      <a:pPr algn="l" fontAlgn="b"/>
                      <a:r>
                        <a:rPr lang="tr-TR" sz="1100" b="0" i="0" u="none" strike="noStrike">
                          <a:solidFill>
                            <a:srgbClr val="000000"/>
                          </a:solidFill>
                          <a:latin typeface="Calibri"/>
                        </a:rPr>
                        <a:t>Halil İbrahim ESKİCİ</a:t>
                      </a:r>
                    </a:p>
                  </a:txBody>
                  <a:tcPr marL="9525" marR="9525" marT="9525" marB="0" anchor="b"/>
                </a:tc>
                <a:tc>
                  <a:txBody>
                    <a:bodyPr/>
                    <a:lstStyle/>
                    <a:p>
                      <a:pPr algn="l" fontAlgn="b"/>
                      <a:r>
                        <a:rPr lang="tr-TR" sz="1100" b="0" i="0" u="none" strike="noStrike">
                          <a:solidFill>
                            <a:srgbClr val="000000"/>
                          </a:solidFill>
                          <a:latin typeface="Calibri"/>
                        </a:rPr>
                        <a:t>Yağmurlu</a:t>
                      </a:r>
                    </a:p>
                  </a:txBody>
                  <a:tcPr marL="9525" marR="9525" marT="9525" marB="0" anchor="b"/>
                </a:tc>
                <a:tc>
                  <a:txBody>
                    <a:bodyPr/>
                    <a:lstStyle/>
                    <a:p>
                      <a:pPr algn="l" fontAlgn="b"/>
                      <a:r>
                        <a:rPr lang="tr-TR" sz="1100" b="0" i="0" u="none" strike="noStrike">
                          <a:solidFill>
                            <a:srgbClr val="000000"/>
                          </a:solidFill>
                          <a:latin typeface="Calibri"/>
                        </a:rPr>
                        <a:t>0 554 584 88 39</a:t>
                      </a:r>
                    </a:p>
                  </a:txBody>
                  <a:tcPr marL="9525" marR="9525" marT="9525" marB="0" anchor="b"/>
                </a:tc>
              </a:tr>
              <a:tr h="184356">
                <a:tc>
                  <a:txBody>
                    <a:bodyPr/>
                    <a:lstStyle/>
                    <a:p>
                      <a:pPr algn="ctr" fontAlgn="b"/>
                      <a:r>
                        <a:rPr lang="tr-TR" sz="1100" b="0" i="0" u="none" strike="noStrike">
                          <a:solidFill>
                            <a:srgbClr val="000000"/>
                          </a:solidFill>
                          <a:latin typeface="Calibri"/>
                        </a:rPr>
                        <a:t>46</a:t>
                      </a:r>
                    </a:p>
                  </a:txBody>
                  <a:tcPr marL="9525" marR="9525" marT="9525" marB="0" anchor="b"/>
                </a:tc>
                <a:tc>
                  <a:txBody>
                    <a:bodyPr/>
                    <a:lstStyle/>
                    <a:p>
                      <a:pPr algn="l" fontAlgn="b"/>
                      <a:r>
                        <a:rPr lang="tr-TR" sz="1100" b="0" i="0" u="none" strike="noStrike">
                          <a:solidFill>
                            <a:srgbClr val="000000"/>
                          </a:solidFill>
                          <a:latin typeface="Calibri"/>
                        </a:rPr>
                        <a:t>Emin ÖZENDİ</a:t>
                      </a:r>
                    </a:p>
                  </a:txBody>
                  <a:tcPr marL="9525" marR="9525" marT="9525" marB="0" anchor="b"/>
                </a:tc>
                <a:tc>
                  <a:txBody>
                    <a:bodyPr/>
                    <a:lstStyle/>
                    <a:p>
                      <a:pPr algn="l" fontAlgn="b"/>
                      <a:r>
                        <a:rPr lang="tr-TR" sz="1100" b="0" i="0" u="none" strike="noStrike">
                          <a:solidFill>
                            <a:srgbClr val="000000"/>
                          </a:solidFill>
                          <a:latin typeface="Calibri"/>
                        </a:rPr>
                        <a:t>Yeni</a:t>
                      </a:r>
                    </a:p>
                  </a:txBody>
                  <a:tcPr marL="9525" marR="9525" marT="9525" marB="0" anchor="b"/>
                </a:tc>
                <a:tc>
                  <a:txBody>
                    <a:bodyPr/>
                    <a:lstStyle/>
                    <a:p>
                      <a:pPr algn="l" fontAlgn="b"/>
                      <a:r>
                        <a:rPr lang="tr-TR" sz="1100" b="0" i="0" u="none" strike="noStrike">
                          <a:solidFill>
                            <a:srgbClr val="000000"/>
                          </a:solidFill>
                          <a:latin typeface="Calibri"/>
                        </a:rPr>
                        <a:t>0 506 808 34 00</a:t>
                      </a:r>
                    </a:p>
                  </a:txBody>
                  <a:tcPr marL="9525" marR="9525" marT="9525" marB="0" anchor="b"/>
                </a:tc>
              </a:tr>
              <a:tr h="184356">
                <a:tc>
                  <a:txBody>
                    <a:bodyPr/>
                    <a:lstStyle/>
                    <a:p>
                      <a:pPr algn="ctr" fontAlgn="b"/>
                      <a:r>
                        <a:rPr lang="tr-TR" sz="1100" b="0" i="0" u="none" strike="noStrike">
                          <a:solidFill>
                            <a:srgbClr val="000000"/>
                          </a:solidFill>
                          <a:latin typeface="Calibri"/>
                        </a:rPr>
                        <a:t>47</a:t>
                      </a:r>
                    </a:p>
                  </a:txBody>
                  <a:tcPr marL="9525" marR="9525" marT="9525" marB="0" anchor="b"/>
                </a:tc>
                <a:tc>
                  <a:txBody>
                    <a:bodyPr/>
                    <a:lstStyle/>
                    <a:p>
                      <a:pPr algn="l" fontAlgn="b"/>
                      <a:r>
                        <a:rPr lang="tr-TR" sz="1100" b="0" i="0" u="none" strike="noStrike">
                          <a:solidFill>
                            <a:srgbClr val="000000"/>
                          </a:solidFill>
                          <a:latin typeface="Calibri"/>
                        </a:rPr>
                        <a:t>İsmail YOLUM</a:t>
                      </a:r>
                    </a:p>
                  </a:txBody>
                  <a:tcPr marL="9525" marR="9525" marT="9525" marB="0" anchor="b"/>
                </a:tc>
                <a:tc>
                  <a:txBody>
                    <a:bodyPr/>
                    <a:lstStyle/>
                    <a:p>
                      <a:pPr algn="l" fontAlgn="b"/>
                      <a:r>
                        <a:rPr lang="tr-TR" sz="1100" b="0" i="0" u="none" strike="noStrike">
                          <a:solidFill>
                            <a:srgbClr val="000000"/>
                          </a:solidFill>
                          <a:latin typeface="Calibri"/>
                        </a:rPr>
                        <a:t>Zorağa</a:t>
                      </a:r>
                    </a:p>
                  </a:txBody>
                  <a:tcPr marL="9525" marR="9525" marT="9525" marB="0" anchor="b"/>
                </a:tc>
                <a:tc>
                  <a:txBody>
                    <a:bodyPr/>
                    <a:lstStyle/>
                    <a:p>
                      <a:pPr algn="l" fontAlgn="b"/>
                      <a:r>
                        <a:rPr lang="tr-TR" sz="1100" b="0" i="0" u="none" strike="noStrike" dirty="0">
                          <a:solidFill>
                            <a:srgbClr val="000000"/>
                          </a:solidFill>
                          <a:latin typeface="Calibri"/>
                        </a:rPr>
                        <a:t>0 506 17682 25</a:t>
                      </a:r>
                    </a:p>
                  </a:txBody>
                  <a:tcPr marL="9525" marR="9525" marT="9525" marB="0" anchor="b"/>
                </a:tc>
              </a:tr>
            </a:tbl>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643050"/>
            <a:ext cx="8215370" cy="1107996"/>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 İlçemizde eğitim anlamında; Celal Bayar Üniversitesine bağlı Kırkağaç Meslek Yüksek Okulu, Yüksek Öğrenim Kredi ve Yurtlar Kurumuna bağlı Yurt Müdürlüğü ve İlçe Milli Eğitim Müdürlüğü ile hizmet verilmektedir.</a:t>
            </a:r>
            <a:endParaRPr lang="tr-TR" dirty="0" smtClean="0">
              <a:solidFill>
                <a:srgbClr val="FFFF00"/>
              </a:solidFill>
              <a:latin typeface="Times New Roman" pitchFamily="18" charset="0"/>
              <a:cs typeface="Times New Roman" pitchFamily="18" charset="0"/>
            </a:endParaRPr>
          </a:p>
          <a:p>
            <a:endParaRPr lang="tr-TR" dirty="0"/>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İLÇEMİZE AİT DERNEKLERİN LİSTESİ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graphicFrame>
        <p:nvGraphicFramePr>
          <p:cNvPr id="9" name="8 Tablo"/>
          <p:cNvGraphicFramePr>
            <a:graphicFrameLocks noGrp="1"/>
          </p:cNvGraphicFramePr>
          <p:nvPr/>
        </p:nvGraphicFramePr>
        <p:xfrm>
          <a:off x="571473" y="1071542"/>
          <a:ext cx="8001055" cy="5643601"/>
        </p:xfrm>
        <a:graphic>
          <a:graphicData uri="http://schemas.openxmlformats.org/drawingml/2006/table">
            <a:tbl>
              <a:tblPr firstRow="1" bandRow="1">
                <a:tableStyleId>{5C22544A-7EE6-4342-B048-85BDC9FD1C3A}</a:tableStyleId>
              </a:tblPr>
              <a:tblGrid>
                <a:gridCol w="654631"/>
                <a:gridCol w="2036632"/>
                <a:gridCol w="5309792"/>
              </a:tblGrid>
              <a:tr h="370528">
                <a:tc>
                  <a:txBody>
                    <a:bodyPr/>
                    <a:lstStyle/>
                    <a:p>
                      <a:r>
                        <a:rPr lang="tr-TR" dirty="0" smtClean="0"/>
                        <a:t>Sıra</a:t>
                      </a:r>
                      <a:r>
                        <a:rPr lang="tr-TR" baseline="0" dirty="0" smtClean="0"/>
                        <a:t> </a:t>
                      </a:r>
                      <a:endParaRPr lang="tr-TR" dirty="0"/>
                    </a:p>
                  </a:txBody>
                  <a:tcPr/>
                </a:tc>
                <a:tc>
                  <a:txBody>
                    <a:bodyPr/>
                    <a:lstStyle/>
                    <a:p>
                      <a:r>
                        <a:rPr lang="tr-TR" dirty="0" smtClean="0"/>
                        <a:t>Kütük Numarası</a:t>
                      </a:r>
                      <a:endParaRPr lang="tr-TR" dirty="0"/>
                    </a:p>
                  </a:txBody>
                  <a:tcPr/>
                </a:tc>
                <a:tc>
                  <a:txBody>
                    <a:bodyPr/>
                    <a:lstStyle/>
                    <a:p>
                      <a:r>
                        <a:rPr lang="tr-TR" dirty="0" smtClean="0"/>
                        <a:t>Dernek</a:t>
                      </a:r>
                      <a:r>
                        <a:rPr lang="tr-TR" baseline="0" dirty="0" smtClean="0"/>
                        <a:t> İsmi</a:t>
                      </a:r>
                      <a:endParaRPr lang="tr-TR" dirty="0"/>
                    </a:p>
                  </a:txBody>
                  <a:tcPr/>
                </a:tc>
              </a:tr>
              <a:tr h="195299">
                <a:tc>
                  <a:txBody>
                    <a:bodyPr/>
                    <a:lstStyle/>
                    <a:p>
                      <a:pPr algn="r">
                        <a:lnSpc>
                          <a:spcPct val="115000"/>
                        </a:lnSpc>
                        <a:spcAft>
                          <a:spcPts val="0"/>
                        </a:spcAft>
                      </a:pPr>
                      <a:r>
                        <a:rPr lang="tr-TR" sz="1100" b="1" dirty="0">
                          <a:latin typeface="Times New Roman"/>
                          <a:ea typeface="Times New Roman"/>
                          <a:cs typeface="Times New Roman"/>
                        </a:rPr>
                        <a:t>1</a:t>
                      </a:r>
                      <a:endParaRPr lang="tr-TR" sz="1100" dirty="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45-001-011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TÜRKİYE KIZILAY DERNEĞİ KIRKAĞAÇ ŞUBESİ</a:t>
                      </a:r>
                      <a:endParaRPr lang="tr-TR" sz="1100" dirty="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45-001-023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TÜRK HAVA KURUMU KIRKAĞAÇ ŞUBESİ</a:t>
                      </a:r>
                      <a:endParaRPr lang="tr-TR" sz="1100" dirty="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45-002-133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İLYASLAR KASABASI AVCILAR VE ATICILAR DERNEĞİ</a:t>
                      </a:r>
                      <a:endParaRPr lang="tr-TR" sz="1100" dirty="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45-003-007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BAKIR GENÇLERBİRLİĞİ SPOR KULÜBÜ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45-003-133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KARAKURT KASABASI AVCILAR ATICILAR VE YABAN HAYATINI KORUMA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45-003-141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GELENBE AVCILAR VE ATICILAR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45-004-054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BAKIR KASABASI AVCILAR VE ATICILAR DERNEĞİ</a:t>
                      </a:r>
                      <a:endParaRPr lang="tr-TR" sz="1100" dirty="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45-004-089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BAKIR KASABASI CAMİ YAPTIRMA VE DİĞER HAYRATLARI ONARMA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45-005-156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IŞIKLAR KÖYÜ AVCILAR ATICILAR VE YABAN HAYATINIKORUMA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45-008-153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ACARİDMAN YURDU SPOR KULÜBÜ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45-008-191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VE YÖRESİ AVCILAR VE ATICILAR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45-010-045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KARAKURT KASABASI GENÇLİK VE SPOR KULÜBÜ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13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45-010-174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İLYASLAR KÖYÜ KUR'AN-I KERİM KURSU ÖĞRENCİLERİNİKORUMA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45-011-097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HUZURLU VE GÜVENLİ YAŞAMI DESTEKLEME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15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45-012-024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KARAKURT HAYIR İŞLERİ CAMİ KUR'AN KURSU YAPTIRMA VE YAŞATMA YAŞATMA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45-012-074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ALİFAKI MAHALLESİ CAMİ YAPTIRMA YAŞATMA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45-012-116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KABASAKAL CAMİ BAKIM VE ONARIM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18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45-013-115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GELENBE İSMAİL HAKKI GELEMBEVİ MERKEZ KUR'AN KURSU YAPTIRMA-YAŞATMA VE ÖĞRENCİLERİ KORUMA DERNEĞİ</a:t>
                      </a:r>
                      <a:endParaRPr lang="tr-TR" sz="1100">
                        <a:latin typeface="Calibri"/>
                        <a:ea typeface="Calibri"/>
                        <a:cs typeface="Times New Roman"/>
                      </a:endParaRPr>
                    </a:p>
                  </a:txBody>
                  <a:tcPr marL="68580" marR="68580" marT="0" marB="0"/>
                </a:tc>
              </a:tr>
              <a:tr h="195299">
                <a:tc>
                  <a:txBody>
                    <a:bodyPr/>
                    <a:lstStyle/>
                    <a:p>
                      <a:pPr algn="r">
                        <a:lnSpc>
                          <a:spcPct val="115000"/>
                        </a:lnSpc>
                        <a:spcAft>
                          <a:spcPts val="0"/>
                        </a:spcAft>
                      </a:pPr>
                      <a:r>
                        <a:rPr lang="tr-TR" sz="1100" b="1">
                          <a:latin typeface="Times New Roman"/>
                          <a:ea typeface="Times New Roman"/>
                          <a:cs typeface="Times New Roman"/>
                        </a:rPr>
                        <a:t>19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45-013-154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YAĞMURLU KÖYÜ CAMİ YAPTIRMA VE YAŞATMA DERNEĞİ</a:t>
                      </a:r>
                      <a:endParaRPr lang="tr-TR" sz="1100">
                        <a:latin typeface="Calibri"/>
                        <a:ea typeface="Calibri"/>
                        <a:cs typeface="Times New Roman"/>
                      </a:endParaRPr>
                    </a:p>
                  </a:txBody>
                  <a:tcPr marL="68580" marR="68580" marT="0" marB="0"/>
                </a:tc>
              </a:tr>
              <a:tr h="390598">
                <a:tc>
                  <a:txBody>
                    <a:bodyPr/>
                    <a:lstStyle/>
                    <a:p>
                      <a:pPr algn="r">
                        <a:lnSpc>
                          <a:spcPct val="115000"/>
                        </a:lnSpc>
                        <a:spcAft>
                          <a:spcPts val="0"/>
                        </a:spcAft>
                      </a:pPr>
                      <a:r>
                        <a:rPr lang="tr-TR" sz="1100" b="1">
                          <a:latin typeface="Times New Roman"/>
                          <a:ea typeface="Times New Roman"/>
                          <a:cs typeface="Times New Roman"/>
                        </a:rPr>
                        <a:t>20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45-014-050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BOSTANCI KÖYÜ AVCILAR VE ATICILAR VE YABAN HAYATINI KORUMA DERNEĞİ</a:t>
                      </a:r>
                      <a:endParaRPr lang="tr-TR" sz="1100" dirty="0">
                        <a:latin typeface="Calibri"/>
                        <a:ea typeface="Calibri"/>
                        <a:cs typeface="Times New Roman"/>
                      </a:endParaRPr>
                    </a:p>
                  </a:txBody>
                  <a:tcPr marL="68580" marR="68580" marT="0" marB="0"/>
                </a:tc>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İLÇEMİZE AİT DERNEKLERİN LİSTESİ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graphicFrame>
        <p:nvGraphicFramePr>
          <p:cNvPr id="9" name="8 Tablo"/>
          <p:cNvGraphicFramePr>
            <a:graphicFrameLocks noGrp="1"/>
          </p:cNvGraphicFramePr>
          <p:nvPr/>
        </p:nvGraphicFramePr>
        <p:xfrm>
          <a:off x="571473" y="1071542"/>
          <a:ext cx="7929617" cy="5665584"/>
        </p:xfrm>
        <a:graphic>
          <a:graphicData uri="http://schemas.openxmlformats.org/drawingml/2006/table">
            <a:tbl>
              <a:tblPr firstRow="1" bandRow="1">
                <a:tableStyleId>{5C22544A-7EE6-4342-B048-85BDC9FD1C3A}</a:tableStyleId>
              </a:tblPr>
              <a:tblGrid>
                <a:gridCol w="648786"/>
                <a:gridCol w="2018448"/>
                <a:gridCol w="5262383"/>
              </a:tblGrid>
              <a:tr h="248866">
                <a:tc>
                  <a:txBody>
                    <a:bodyPr/>
                    <a:lstStyle/>
                    <a:p>
                      <a:r>
                        <a:rPr lang="tr-TR" dirty="0" smtClean="0"/>
                        <a:t>Sıra</a:t>
                      </a:r>
                      <a:r>
                        <a:rPr lang="tr-TR" baseline="0" dirty="0" smtClean="0"/>
                        <a:t> </a:t>
                      </a:r>
                      <a:endParaRPr lang="tr-TR" dirty="0"/>
                    </a:p>
                  </a:txBody>
                  <a:tcPr/>
                </a:tc>
                <a:tc>
                  <a:txBody>
                    <a:bodyPr/>
                    <a:lstStyle/>
                    <a:p>
                      <a:r>
                        <a:rPr lang="tr-TR" dirty="0" smtClean="0"/>
                        <a:t>Kütük Numarası</a:t>
                      </a:r>
                      <a:endParaRPr lang="tr-TR" dirty="0"/>
                    </a:p>
                  </a:txBody>
                  <a:tcPr/>
                </a:tc>
                <a:tc>
                  <a:txBody>
                    <a:bodyPr/>
                    <a:lstStyle/>
                    <a:p>
                      <a:r>
                        <a:rPr lang="tr-TR" dirty="0" smtClean="0"/>
                        <a:t>Dernek</a:t>
                      </a:r>
                      <a:r>
                        <a:rPr lang="tr-TR" baseline="0" dirty="0" smtClean="0"/>
                        <a:t> İsmi</a:t>
                      </a:r>
                      <a:endParaRPr lang="tr-TR" dirty="0"/>
                    </a:p>
                  </a:txBody>
                  <a:tcPr/>
                </a:tc>
              </a:tr>
              <a:tr h="258970">
                <a:tc>
                  <a:txBody>
                    <a:bodyPr/>
                    <a:lstStyle/>
                    <a:p>
                      <a:pPr algn="r">
                        <a:lnSpc>
                          <a:spcPct val="115000"/>
                        </a:lnSpc>
                        <a:spcAft>
                          <a:spcPts val="0"/>
                        </a:spcAft>
                      </a:pPr>
                      <a:r>
                        <a:rPr lang="tr-TR" sz="1100" b="1" dirty="0">
                          <a:latin typeface="Times New Roman"/>
                          <a:ea typeface="Times New Roman"/>
                          <a:cs typeface="Times New Roman"/>
                        </a:rPr>
                        <a:t>21</a:t>
                      </a:r>
                      <a:endParaRPr lang="tr-TR" sz="1100" dirty="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45-014-092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MERKEZ KUR'AN KURSU YAPTIRMA YAŞATMA VE ÖĞRENCİLERİNİ KORUMA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45-014-197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GEBELER KÖYÜ AVCILAR VE ATICILAR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45-016-023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YUNUS EMRE CAMİ YAPTIRMA VE YAŞATMA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45-016-034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SARIHOCA KÜLTÜR VE YARDIMLAŞMA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45-016-090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ATATÜRKÇÜ DÜŞÜNCE DERNEĞİ KIRKAĞAÇ ŞUBESİ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45-016-151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MEYVE SEBZE VE UMUM PAZARCILAR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45-017-110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EĞİTİM ÇAĞINDAKİ ÖĞRENCİLERE YARDIM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45-019-017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GÜVERCİN SEVENLER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29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45-019-022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DİN GÖREVLİLERİ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30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45-019-156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AKŞEMSEDDİN EĞİTİM, KÜLTÜR VE DAYANIŞMA DERNEĞİ</a:t>
                      </a:r>
                      <a:endParaRPr lang="tr-TR" sz="1100">
                        <a:latin typeface="Calibri"/>
                        <a:ea typeface="Calibri"/>
                        <a:cs typeface="Times New Roman"/>
                      </a:endParaRPr>
                    </a:p>
                  </a:txBody>
                  <a:tcPr marL="68580" marR="68580" marT="0" marB="0"/>
                </a:tc>
              </a:tr>
              <a:tr h="258970">
                <a:tc>
                  <a:txBody>
                    <a:bodyPr/>
                    <a:lstStyle/>
                    <a:p>
                      <a:pPr algn="r">
                        <a:lnSpc>
                          <a:spcPct val="115000"/>
                        </a:lnSpc>
                        <a:spcAft>
                          <a:spcPts val="0"/>
                        </a:spcAft>
                      </a:pPr>
                      <a:r>
                        <a:rPr lang="tr-TR" sz="1100" b="1">
                          <a:latin typeface="Times New Roman"/>
                          <a:ea typeface="Times New Roman"/>
                          <a:cs typeface="Times New Roman"/>
                        </a:rPr>
                        <a:t>31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45-019-190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IŞIKLAR KÖYÜ CAMİ YAPTIRMA YAŞATMA VE ÇEVREYİ GÜZELLEŞTİRME DERNEĞİ</a:t>
                      </a:r>
                      <a:endParaRPr lang="tr-TR" sz="1100">
                        <a:latin typeface="Calibri"/>
                        <a:ea typeface="Calibri"/>
                        <a:cs typeface="Times New Roman"/>
                      </a:endParaRPr>
                    </a:p>
                  </a:txBody>
                  <a:tcPr marL="68580" marR="68580" marT="0" marB="0"/>
                </a:tc>
              </a:tr>
              <a:tr h="258970">
                <a:tc>
                  <a:txBody>
                    <a:bodyPr/>
                    <a:lstStyle/>
                    <a:p>
                      <a:pPr algn="r">
                        <a:lnSpc>
                          <a:spcPct val="115000"/>
                        </a:lnSpc>
                        <a:spcAft>
                          <a:spcPts val="0"/>
                        </a:spcAft>
                      </a:pPr>
                      <a:r>
                        <a:rPr lang="tr-TR" sz="1100" b="1">
                          <a:latin typeface="Times New Roman"/>
                          <a:ea typeface="Times New Roman"/>
                          <a:cs typeface="Times New Roman"/>
                        </a:rPr>
                        <a:t>32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45-020-014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MUSAHOCA KÖYÜ AVCILAR ATICILAR VE YABAN HAYATI KORUMA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33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45-020-047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KARABAŞÇILAR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dirty="0">
                          <a:latin typeface="Times New Roman"/>
                          <a:ea typeface="Times New Roman"/>
                          <a:cs typeface="Times New Roman"/>
                        </a:rPr>
                        <a:t>34</a:t>
                      </a:r>
                      <a:endParaRPr lang="tr-TR" sz="1100" dirty="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  45-021-116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ÖVEÇLİ KÖYÜ AVCILAR ATICILAR VE YABAN HAYATI KORUMA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35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45-022-057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KARAKURT GÜVERCİN SEVENLER DERNEĞİ</a:t>
                      </a:r>
                      <a:endParaRPr lang="tr-TR" sz="1100">
                        <a:latin typeface="Calibri"/>
                        <a:ea typeface="Calibri"/>
                        <a:cs typeface="Times New Roman"/>
                      </a:endParaRPr>
                    </a:p>
                  </a:txBody>
                  <a:tcPr marL="68580" marR="68580" marT="0" marB="0"/>
                </a:tc>
              </a:tr>
              <a:tr h="248866">
                <a:tc>
                  <a:txBody>
                    <a:bodyPr/>
                    <a:lstStyle/>
                    <a:p>
                      <a:pPr algn="r">
                        <a:lnSpc>
                          <a:spcPct val="115000"/>
                        </a:lnSpc>
                        <a:spcAft>
                          <a:spcPts val="0"/>
                        </a:spcAft>
                      </a:pPr>
                      <a:r>
                        <a:rPr lang="tr-TR" sz="1100" b="1">
                          <a:latin typeface="Times New Roman"/>
                          <a:ea typeface="Times New Roman"/>
                          <a:cs typeface="Times New Roman"/>
                        </a:rPr>
                        <a:t>36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45-022-063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GELENBE HAYIR VE YARDIMLAŞMA DERNEĞİ</a:t>
                      </a:r>
                      <a:endParaRPr lang="tr-TR" sz="1100">
                        <a:latin typeface="Calibri"/>
                        <a:ea typeface="Calibri"/>
                        <a:cs typeface="Times New Roman"/>
                      </a:endParaRPr>
                    </a:p>
                  </a:txBody>
                  <a:tcPr marL="68580" marR="68580" marT="0" marB="0"/>
                </a:tc>
              </a:tr>
              <a:tr h="258970">
                <a:tc>
                  <a:txBody>
                    <a:bodyPr/>
                    <a:lstStyle/>
                    <a:p>
                      <a:pPr algn="r">
                        <a:lnSpc>
                          <a:spcPct val="115000"/>
                        </a:lnSpc>
                        <a:spcAft>
                          <a:spcPts val="0"/>
                        </a:spcAft>
                      </a:pPr>
                      <a:r>
                        <a:rPr lang="tr-TR" sz="1100" b="1">
                          <a:latin typeface="Times New Roman"/>
                          <a:ea typeface="Times New Roman"/>
                          <a:cs typeface="Times New Roman"/>
                        </a:rPr>
                        <a:t>37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45-022-078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DUALAR KÖYÜ CAMİ YAPTIRMA YAŞATMA VE ÇEVREYİ GÜZELLEŞTİRME DERNEĞİ</a:t>
                      </a:r>
                      <a:endParaRPr lang="tr-TR" sz="1100">
                        <a:latin typeface="Calibri"/>
                        <a:ea typeface="Calibri"/>
                        <a:cs typeface="Times New Roman"/>
                      </a:endParaRPr>
                    </a:p>
                  </a:txBody>
                  <a:tcPr marL="68580" marR="68580" marT="0" marB="0"/>
                </a:tc>
              </a:tr>
              <a:tr h="258970">
                <a:tc>
                  <a:txBody>
                    <a:bodyPr/>
                    <a:lstStyle/>
                    <a:p>
                      <a:pPr algn="r">
                        <a:lnSpc>
                          <a:spcPct val="115000"/>
                        </a:lnSpc>
                        <a:spcAft>
                          <a:spcPts val="0"/>
                        </a:spcAft>
                      </a:pPr>
                      <a:r>
                        <a:rPr lang="tr-TR" sz="1100" b="1">
                          <a:latin typeface="Times New Roman"/>
                          <a:ea typeface="Times New Roman"/>
                          <a:cs typeface="Times New Roman"/>
                        </a:rPr>
                        <a:t>38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45-023-067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KIRKAĞAÇ AYANZADE KÜLTÜR SANAT SOSYAL VE YARDIMLAŞMA DERNEĞİ</a:t>
                      </a:r>
                      <a:endParaRPr lang="tr-TR" sz="1100" dirty="0">
                        <a:latin typeface="Calibri"/>
                        <a:ea typeface="Calibri"/>
                        <a:cs typeface="Times New Roman"/>
                      </a:endParaRPr>
                    </a:p>
                  </a:txBody>
                  <a:tcPr marL="68580" marR="68580" marT="0" marB="0"/>
                </a:tc>
              </a:tr>
            </a:tbl>
          </a:graphicData>
        </a:graphic>
      </p:graphicFrame>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720880" y="357166"/>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İLÇEMİZE AİT DERNEKLERİN LİSTESİ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46"/>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2"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graphicFrame>
        <p:nvGraphicFramePr>
          <p:cNvPr id="9" name="8 Tablo"/>
          <p:cNvGraphicFramePr>
            <a:graphicFrameLocks noGrp="1"/>
          </p:cNvGraphicFramePr>
          <p:nvPr/>
        </p:nvGraphicFramePr>
        <p:xfrm>
          <a:off x="642910" y="928671"/>
          <a:ext cx="8072494" cy="5929152"/>
        </p:xfrm>
        <a:graphic>
          <a:graphicData uri="http://schemas.openxmlformats.org/drawingml/2006/table">
            <a:tbl>
              <a:tblPr firstRow="1" bandRow="1">
                <a:tableStyleId>{5C22544A-7EE6-4342-B048-85BDC9FD1C3A}</a:tableStyleId>
              </a:tblPr>
              <a:tblGrid>
                <a:gridCol w="660476"/>
                <a:gridCol w="2054816"/>
                <a:gridCol w="5357202"/>
              </a:tblGrid>
              <a:tr h="356923">
                <a:tc>
                  <a:txBody>
                    <a:bodyPr/>
                    <a:lstStyle/>
                    <a:p>
                      <a:r>
                        <a:rPr lang="tr-TR" dirty="0" smtClean="0"/>
                        <a:t>Sıra</a:t>
                      </a:r>
                      <a:r>
                        <a:rPr lang="tr-TR" baseline="0" dirty="0" smtClean="0"/>
                        <a:t> </a:t>
                      </a:r>
                      <a:endParaRPr lang="tr-TR" dirty="0"/>
                    </a:p>
                  </a:txBody>
                  <a:tcPr/>
                </a:tc>
                <a:tc>
                  <a:txBody>
                    <a:bodyPr/>
                    <a:lstStyle/>
                    <a:p>
                      <a:r>
                        <a:rPr lang="tr-TR" dirty="0" smtClean="0"/>
                        <a:t>Kütük Numarası</a:t>
                      </a:r>
                      <a:endParaRPr lang="tr-TR" dirty="0"/>
                    </a:p>
                  </a:txBody>
                  <a:tcPr/>
                </a:tc>
                <a:tc>
                  <a:txBody>
                    <a:bodyPr/>
                    <a:lstStyle/>
                    <a:p>
                      <a:r>
                        <a:rPr lang="tr-TR" dirty="0" smtClean="0"/>
                        <a:t>Dernek</a:t>
                      </a:r>
                      <a:r>
                        <a:rPr lang="tr-TR" baseline="0" dirty="0" smtClean="0"/>
                        <a:t> İsmi</a:t>
                      </a:r>
                      <a:endParaRPr lang="tr-TR" dirty="0"/>
                    </a:p>
                  </a:txBody>
                  <a:tcPr/>
                </a:tc>
              </a:tr>
              <a:tr h="229416">
                <a:tc>
                  <a:txBody>
                    <a:bodyPr/>
                    <a:lstStyle/>
                    <a:p>
                      <a:pPr algn="r">
                        <a:lnSpc>
                          <a:spcPct val="115000"/>
                        </a:lnSpc>
                        <a:spcAft>
                          <a:spcPts val="0"/>
                        </a:spcAft>
                      </a:pPr>
                      <a:r>
                        <a:rPr lang="tr-TR" sz="1100" b="1" dirty="0">
                          <a:latin typeface="Times New Roman"/>
                          <a:ea typeface="Times New Roman"/>
                          <a:cs typeface="Times New Roman"/>
                        </a:rPr>
                        <a:t>39</a:t>
                      </a:r>
                      <a:endParaRPr lang="tr-TR" sz="1100" dirty="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45-023-088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İMAM HATİP LİSESİ MEZUNLARI VE MENSUPLARI DERNEĞİ</a:t>
                      </a:r>
                      <a:endParaRPr lang="tr-TR" sz="1100">
                        <a:latin typeface="Calibri"/>
                        <a:ea typeface="Calibri"/>
                        <a:cs typeface="Times New Roman"/>
                      </a:endParaRPr>
                    </a:p>
                  </a:txBody>
                  <a:tcPr marL="68580" marR="68580" marT="0" marB="0"/>
                </a:tc>
              </a:tr>
              <a:tr h="229416">
                <a:tc>
                  <a:txBody>
                    <a:bodyPr/>
                    <a:lstStyle/>
                    <a:p>
                      <a:pPr algn="r">
                        <a:lnSpc>
                          <a:spcPct val="115000"/>
                        </a:lnSpc>
                        <a:spcAft>
                          <a:spcPts val="0"/>
                        </a:spcAft>
                      </a:pPr>
                      <a:r>
                        <a:rPr lang="tr-TR" sz="1100" b="1">
                          <a:latin typeface="Times New Roman"/>
                          <a:ea typeface="Times New Roman"/>
                          <a:cs typeface="Times New Roman"/>
                        </a:rPr>
                        <a:t>40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45-023-104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KERİMAĞA CAMİİ YAPTIRMA VE YAŞATMA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45-024-022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GELENBE VE KÖYLERİ EĞİTİM KÜLTÜR GENÇLİK VE YARDIMLAŞMA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45-024-086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GÜVENDİK AVCILARI, ATICILARI VE BALIKÇILARI SPOR KULÜBÜ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45-024-104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TASAVVUF KÜLTÜRÜNÜ YAŞAMA VE YAŞATMA VE TASAVVUF MUSİKİSİNİ ÖĞRENME VE ÖĞRETME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45-024-109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DEMİRTAŞ MAHALLESİ GÜZELLEŞTİRME, DAYANIŞMA VE YARDIMLAŞMA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45-024-111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GÜVENDİK MAHALLESİ GÜZELLEŞTİRME, DAYANIŞMA VE YARDIMLAŞMA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45-024-113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KINIK MAHALLESİ GÜZELLEŞTİRME, DAYANIŞMA VE YARDIMLAŞMA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45-024-171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HAMİTLİ MAHALLESİ GÜZELLEŞTİRME DAYANIŞMA VE YARDIMLAŞMA DERNEĞİ</a:t>
                      </a:r>
                      <a:endParaRPr lang="tr-TR" sz="1100">
                        <a:latin typeface="Calibri"/>
                        <a:ea typeface="Calibri"/>
                        <a:cs typeface="Times New Roman"/>
                      </a:endParaRPr>
                    </a:p>
                  </a:txBody>
                  <a:tcPr marL="68580" marR="68580" marT="0" marB="0"/>
                </a:tc>
              </a:tr>
              <a:tr h="368842">
                <a:tc>
                  <a:txBody>
                    <a:bodyPr/>
                    <a:lstStyle/>
                    <a:p>
                      <a:pPr algn="r">
                        <a:lnSpc>
                          <a:spcPct val="115000"/>
                        </a:lnSpc>
                        <a:spcAft>
                          <a:spcPts val="0"/>
                        </a:spcAft>
                      </a:pPr>
                      <a:r>
                        <a:rPr lang="tr-TR" sz="1100" b="1">
                          <a:latin typeface="Times New Roman"/>
                          <a:ea typeface="Times New Roman"/>
                          <a:cs typeface="Times New Roman"/>
                        </a:rPr>
                        <a:t>48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45-024-178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GEBELER MAHALLESİ GÜZELLEŞTİRME DAYANIŞMA VE YARDIMLAŞMA DERNEĞİ</a:t>
                      </a:r>
                      <a:endParaRPr lang="tr-TR" sz="1100">
                        <a:latin typeface="Calibri"/>
                        <a:ea typeface="Calibri"/>
                        <a:cs typeface="Times New Roman"/>
                      </a:endParaRPr>
                    </a:p>
                  </a:txBody>
                  <a:tcPr marL="68580" marR="68580" marT="0" marB="0"/>
                </a:tc>
              </a:tr>
              <a:tr h="220464">
                <a:tc>
                  <a:txBody>
                    <a:bodyPr/>
                    <a:lstStyle/>
                    <a:p>
                      <a:pPr algn="r">
                        <a:lnSpc>
                          <a:spcPct val="115000"/>
                        </a:lnSpc>
                        <a:spcAft>
                          <a:spcPts val="0"/>
                        </a:spcAft>
                      </a:pPr>
                      <a:r>
                        <a:rPr lang="tr-TR" sz="1100" b="1">
                          <a:latin typeface="Times New Roman"/>
                          <a:ea typeface="Times New Roman"/>
                          <a:cs typeface="Times New Roman"/>
                        </a:rPr>
                        <a:t>49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45-025-030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ÇALTICAK MAHALLESİ CAMİ YAPTIRMA VE YAŞATMA DERNEĞİ</a:t>
                      </a:r>
                      <a:endParaRPr lang="tr-TR" sz="1100">
                        <a:latin typeface="Calibri"/>
                        <a:ea typeface="Calibri"/>
                        <a:cs typeface="Times New Roman"/>
                      </a:endParaRPr>
                    </a:p>
                  </a:txBody>
                  <a:tcPr marL="68580" marR="68580" marT="0" marB="0"/>
                </a:tc>
              </a:tr>
              <a:tr h="229416">
                <a:tc>
                  <a:txBody>
                    <a:bodyPr/>
                    <a:lstStyle/>
                    <a:p>
                      <a:pPr algn="r">
                        <a:lnSpc>
                          <a:spcPct val="115000"/>
                        </a:lnSpc>
                        <a:spcAft>
                          <a:spcPts val="0"/>
                        </a:spcAft>
                      </a:pPr>
                      <a:r>
                        <a:rPr lang="tr-TR" sz="1100" b="1">
                          <a:latin typeface="Times New Roman"/>
                          <a:ea typeface="Times New Roman"/>
                          <a:cs typeface="Times New Roman"/>
                        </a:rPr>
                        <a:t>50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45-025-035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BAKIR MAHALLESİ GÜVERCİN SEVENLER DERNEĞİ</a:t>
                      </a:r>
                      <a:endParaRPr lang="tr-TR" sz="1100">
                        <a:latin typeface="Calibri"/>
                        <a:ea typeface="Calibri"/>
                        <a:cs typeface="Times New Roman"/>
                      </a:endParaRPr>
                    </a:p>
                  </a:txBody>
                  <a:tcPr marL="68580" marR="68580" marT="0" marB="0"/>
                </a:tc>
              </a:tr>
              <a:tr h="229416">
                <a:tc>
                  <a:txBody>
                    <a:bodyPr/>
                    <a:lstStyle/>
                    <a:p>
                      <a:pPr algn="r">
                        <a:lnSpc>
                          <a:spcPct val="115000"/>
                        </a:lnSpc>
                        <a:spcAft>
                          <a:spcPts val="0"/>
                        </a:spcAft>
                      </a:pPr>
                      <a:r>
                        <a:rPr lang="tr-TR" sz="1100" b="1">
                          <a:latin typeface="Times New Roman"/>
                          <a:ea typeface="Times New Roman"/>
                          <a:cs typeface="Times New Roman"/>
                        </a:rPr>
                        <a:t>51</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45-025-083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EĞİTİM VE KÜLTÜRE HİZMET DERNEĞİ</a:t>
                      </a:r>
                      <a:endParaRPr lang="tr-TR" sz="1100">
                        <a:latin typeface="Calibri"/>
                        <a:ea typeface="Calibri"/>
                        <a:cs typeface="Times New Roman"/>
                      </a:endParaRPr>
                    </a:p>
                  </a:txBody>
                  <a:tcPr marL="68580" marR="68580" marT="0" marB="0"/>
                </a:tc>
              </a:tr>
              <a:tr h="220464">
                <a:tc>
                  <a:txBody>
                    <a:bodyPr/>
                    <a:lstStyle/>
                    <a:p>
                      <a:pPr algn="r">
                        <a:lnSpc>
                          <a:spcPct val="115000"/>
                        </a:lnSpc>
                        <a:spcAft>
                          <a:spcPts val="0"/>
                        </a:spcAft>
                      </a:pPr>
                      <a:r>
                        <a:rPr lang="tr-TR" sz="1100" b="1">
                          <a:latin typeface="Times New Roman"/>
                          <a:ea typeface="Times New Roman"/>
                          <a:cs typeface="Times New Roman"/>
                        </a:rPr>
                        <a:t>52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45-025-094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AHISKA TÜRKLERİ KÜLTÜR VE EĞİTİM DERNEĞİ</a:t>
                      </a:r>
                      <a:endParaRPr lang="tr-TR" sz="1100">
                        <a:latin typeface="Calibri"/>
                        <a:ea typeface="Calibri"/>
                        <a:cs typeface="Times New Roman"/>
                      </a:endParaRPr>
                    </a:p>
                  </a:txBody>
                  <a:tcPr marL="68580" marR="68580" marT="0" marB="0"/>
                </a:tc>
              </a:tr>
              <a:tr h="220464">
                <a:tc>
                  <a:txBody>
                    <a:bodyPr/>
                    <a:lstStyle/>
                    <a:p>
                      <a:pPr algn="r">
                        <a:lnSpc>
                          <a:spcPct val="115000"/>
                        </a:lnSpc>
                        <a:spcAft>
                          <a:spcPts val="0"/>
                        </a:spcAft>
                      </a:pPr>
                      <a:r>
                        <a:rPr lang="tr-TR" sz="1100" b="1">
                          <a:latin typeface="Times New Roman"/>
                          <a:ea typeface="Times New Roman"/>
                          <a:cs typeface="Times New Roman"/>
                        </a:rPr>
                        <a:t>53</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45-025-109</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HİZMET ÇEŞMESİ İLİM EĞİTİM KÜLTÜR VE YARDIMLAŞMA DERNEĞİ</a:t>
                      </a:r>
                      <a:endParaRPr lang="tr-TR" sz="1100">
                        <a:latin typeface="Calibri"/>
                        <a:ea typeface="Calibri"/>
                        <a:cs typeface="Times New Roman"/>
                      </a:endParaRPr>
                    </a:p>
                  </a:txBody>
                  <a:tcPr marL="68580" marR="68580" marT="0" marB="0"/>
                </a:tc>
              </a:tr>
              <a:tr h="220464">
                <a:tc>
                  <a:txBody>
                    <a:bodyPr/>
                    <a:lstStyle/>
                    <a:p>
                      <a:pPr algn="r">
                        <a:lnSpc>
                          <a:spcPct val="115000"/>
                        </a:lnSpc>
                        <a:spcAft>
                          <a:spcPts val="0"/>
                        </a:spcAft>
                      </a:pPr>
                      <a:r>
                        <a:rPr lang="tr-TR" sz="1100" b="1">
                          <a:latin typeface="Times New Roman"/>
                          <a:ea typeface="Times New Roman"/>
                          <a:cs typeface="Times New Roman"/>
                        </a:rPr>
                        <a:t>54</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45-025-178</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KUŞÇULAR DERNEĞİ</a:t>
                      </a:r>
                      <a:endParaRPr lang="tr-TR" sz="1100">
                        <a:latin typeface="Calibri"/>
                        <a:ea typeface="Calibri"/>
                        <a:cs typeface="Times New Roman"/>
                      </a:endParaRPr>
                    </a:p>
                  </a:txBody>
                  <a:tcPr marL="68580" marR="68580" marT="0" marB="0"/>
                </a:tc>
              </a:tr>
              <a:tr h="220464">
                <a:tc>
                  <a:txBody>
                    <a:bodyPr/>
                    <a:lstStyle/>
                    <a:p>
                      <a:pPr algn="r">
                        <a:lnSpc>
                          <a:spcPct val="115000"/>
                        </a:lnSpc>
                        <a:spcAft>
                          <a:spcPts val="0"/>
                        </a:spcAft>
                      </a:pPr>
                      <a:r>
                        <a:rPr lang="tr-TR" sz="1100" b="1">
                          <a:latin typeface="Times New Roman"/>
                          <a:ea typeface="Times New Roman"/>
                          <a:cs typeface="Times New Roman"/>
                        </a:rPr>
                        <a:t>55</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45-025-190</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KIRKAĞAÇ MUHTARLAR DERNEĞİ</a:t>
                      </a:r>
                      <a:endParaRPr lang="tr-TR" sz="1100">
                        <a:latin typeface="Calibri"/>
                        <a:ea typeface="Calibri"/>
                        <a:cs typeface="Times New Roman"/>
                      </a:endParaRPr>
                    </a:p>
                  </a:txBody>
                  <a:tcPr marL="68580" marR="68580" marT="0" marB="0"/>
                </a:tc>
              </a:tr>
              <a:tr h="229416">
                <a:tc>
                  <a:txBody>
                    <a:bodyPr/>
                    <a:lstStyle/>
                    <a:p>
                      <a:pPr algn="r">
                        <a:lnSpc>
                          <a:spcPct val="115000"/>
                        </a:lnSpc>
                        <a:spcAft>
                          <a:spcPts val="0"/>
                        </a:spcAft>
                      </a:pPr>
                      <a:r>
                        <a:rPr lang="tr-TR" sz="1100" b="1">
                          <a:latin typeface="Times New Roman"/>
                          <a:ea typeface="Times New Roman"/>
                          <a:cs typeface="Times New Roman"/>
                        </a:rPr>
                        <a:t>56</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45-025-192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ÇOBANLAR MAHALLESİ AVCILAR VE YABAN HAYATI KORUMA DERNEĞİ</a:t>
                      </a:r>
                      <a:endParaRPr lang="tr-TR" sz="1100">
                        <a:latin typeface="Calibri"/>
                        <a:ea typeface="Calibri"/>
                        <a:cs typeface="Times New Roman"/>
                      </a:endParaRPr>
                    </a:p>
                  </a:txBody>
                  <a:tcPr marL="68580" marR="68580" marT="0" marB="0"/>
                </a:tc>
              </a:tr>
              <a:tr h="229416">
                <a:tc>
                  <a:txBody>
                    <a:bodyPr/>
                    <a:lstStyle/>
                    <a:p>
                      <a:pPr algn="r">
                        <a:lnSpc>
                          <a:spcPct val="115000"/>
                        </a:lnSpc>
                        <a:spcAft>
                          <a:spcPts val="0"/>
                        </a:spcAft>
                      </a:pPr>
                      <a:r>
                        <a:rPr lang="tr-TR" sz="1100" b="1">
                          <a:latin typeface="Times New Roman"/>
                          <a:ea typeface="Times New Roman"/>
                          <a:cs typeface="Times New Roman"/>
                        </a:rPr>
                        <a:t>57</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a:latin typeface="Times New Roman"/>
                          <a:ea typeface="Times New Roman"/>
                          <a:cs typeface="Times New Roman"/>
                        </a:rPr>
                        <a:t>45-026-072</a:t>
                      </a:r>
                      <a:endParaRPr lang="tr-TR" sz="1100">
                        <a:latin typeface="Calibri"/>
                        <a:ea typeface="Calibri"/>
                        <a:cs typeface="Times New Roman"/>
                      </a:endParaRPr>
                    </a:p>
                  </a:txBody>
                  <a:tcPr marL="68580" marR="68580" marT="0" marB="0"/>
                </a:tc>
                <a:tc>
                  <a:txBody>
                    <a:bodyPr/>
                    <a:lstStyle/>
                    <a:p>
                      <a:pPr>
                        <a:lnSpc>
                          <a:spcPct val="115000"/>
                        </a:lnSpc>
                        <a:spcAft>
                          <a:spcPts val="0"/>
                        </a:spcAft>
                      </a:pPr>
                      <a:r>
                        <a:rPr lang="tr-TR" sz="1100" b="1" dirty="0">
                          <a:latin typeface="Times New Roman"/>
                          <a:ea typeface="Times New Roman"/>
                          <a:cs typeface="Times New Roman"/>
                        </a:rPr>
                        <a:t>KIRKAĞAÇ EMPATİ SPOR KULÜBÜ DERNEĞİ</a:t>
                      </a:r>
                      <a:endParaRPr lang="tr-TR" sz="1100" dirty="0">
                        <a:latin typeface="Calibri"/>
                        <a:ea typeface="Calibri"/>
                        <a:cs typeface="Times New Roman"/>
                      </a:endParaRPr>
                    </a:p>
                  </a:txBody>
                  <a:tcPr marL="68580" marR="68580" marT="0" marB="0"/>
                </a:tc>
              </a:tr>
            </a:tbl>
          </a:graphicData>
        </a:graphic>
      </p:graphicFrame>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20880" y="357166"/>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smtClean="0">
                <a:solidFill>
                  <a:srgbClr val="FF0000"/>
                </a:solidFill>
                <a:latin typeface="Times New Roman" pitchFamily="18" charset="0"/>
                <a:cs typeface="Times New Roman" pitchFamily="18" charset="0"/>
              </a:rPr>
              <a:t>YATIRIMLAR VE PROJELER</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51"/>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9" name="2 Alt Başlık"/>
          <p:cNvSpPr txBox="1">
            <a:spLocks/>
          </p:cNvSpPr>
          <p:nvPr/>
        </p:nvSpPr>
        <p:spPr>
          <a:xfrm>
            <a:off x="302952" y="1928802"/>
            <a:ext cx="8358246" cy="1428760"/>
          </a:xfrm>
          <a:prstGeom prst="rect">
            <a:avLst/>
          </a:prstGeom>
        </p:spPr>
        <p:txBody>
          <a:bodyPr vert="horz" lIns="0" rIns="18288">
            <a:noAutofit/>
          </a:bodyPr>
          <a:lstStyle/>
          <a:p>
            <a:pPr marL="0" marR="45720" lvl="0" indent="0" algn="just" defTabSz="914400" rtl="0" eaLnBrk="1" fontAlgn="b" latinLnBrk="0" hangingPunct="1">
              <a:lnSpc>
                <a:spcPct val="100000"/>
              </a:lnSpc>
              <a:spcBef>
                <a:spcPct val="20000"/>
              </a:spcBef>
              <a:spcAft>
                <a:spcPts val="0"/>
              </a:spcAft>
              <a:buClr>
                <a:schemeClr val="accent3"/>
              </a:buClr>
              <a:buSzPct val="95000"/>
              <a:buFont typeface="Wingdings 2"/>
              <a:buNone/>
              <a:tabLst/>
              <a:defRPr/>
            </a:pPr>
            <a:r>
              <a:rPr kumimoji="0" lang="tr-TR" sz="2000" b="0" i="0" u="none" strike="noStrike" kern="1200" cap="none" spc="0" normalizeH="0" baseline="0" noProof="0" dirty="0" smtClean="0">
                <a:ln>
                  <a:noFill/>
                </a:ln>
                <a:solidFill>
                  <a:srgbClr val="FFFF00"/>
                </a:solidFill>
                <a:effectLst/>
                <a:uLnTx/>
                <a:uFillTx/>
                <a:latin typeface="+mn-lt"/>
                <a:ea typeface="+mn-ea"/>
                <a:cs typeface="+mn-cs"/>
              </a:rPr>
              <a:t>- </a:t>
            </a:r>
            <a:r>
              <a:rPr kumimoji="0" lang="tr-TR" sz="2300" b="0" i="0" u="none" strike="noStrike" kern="1200" cap="none" spc="0" normalizeH="0" baseline="0" noProof="0" dirty="0" smtClean="0">
                <a:ln>
                  <a:noFill/>
                </a:ln>
                <a:solidFill>
                  <a:srgbClr val="FFFF00"/>
                </a:solidFill>
                <a:effectLst/>
                <a:uLnTx/>
                <a:uFillTx/>
                <a:latin typeface="Times New Roman" pitchFamily="18" charset="0"/>
                <a:cs typeface="Times New Roman" pitchFamily="18" charset="0"/>
              </a:rPr>
              <a:t>İhalesi; Toplu Konut İdaresi tarafından yapılan “Manisa İli, Kırkağaç İlçesi, </a:t>
            </a:r>
            <a:r>
              <a:rPr kumimoji="0" lang="tr-TR" sz="2300" b="0" i="0" u="none" strike="noStrike" kern="1200" cap="none" spc="0" normalizeH="0" baseline="0" noProof="0" dirty="0" err="1" smtClean="0">
                <a:ln>
                  <a:noFill/>
                </a:ln>
                <a:solidFill>
                  <a:srgbClr val="FFFF00"/>
                </a:solidFill>
                <a:effectLst/>
                <a:uLnTx/>
                <a:uFillTx/>
                <a:latin typeface="Times New Roman" pitchFamily="18" charset="0"/>
                <a:cs typeface="Times New Roman" pitchFamily="18" charset="0"/>
              </a:rPr>
              <a:t>Sarıağa</a:t>
            </a:r>
            <a:r>
              <a:rPr kumimoji="0" lang="tr-TR" sz="2300" b="0" i="0" u="none" strike="noStrike" kern="1200" cap="none" spc="0" normalizeH="0" baseline="0" noProof="0" dirty="0" smtClean="0">
                <a:ln>
                  <a:noFill/>
                </a:ln>
                <a:solidFill>
                  <a:srgbClr val="FFFF00"/>
                </a:solidFill>
                <a:effectLst/>
                <a:uLnTx/>
                <a:uFillTx/>
                <a:latin typeface="Times New Roman" pitchFamily="18" charset="0"/>
                <a:cs typeface="Times New Roman" pitchFamily="18" charset="0"/>
              </a:rPr>
              <a:t> Mahallesi 234 Adet Konut, 1 Adet Ticaret Merkezi ve 1 Adet Cami İnşaatları İle Altyapı ve Çevre Düzenlemesi İşi” </a:t>
            </a:r>
            <a:r>
              <a:rPr kumimoji="0" lang="tr-TR" sz="2300" b="0" i="0" u="none" strike="noStrike" kern="1200" cap="none" spc="0" normalizeH="0" baseline="0" noProof="0" dirty="0" err="1" smtClean="0">
                <a:ln>
                  <a:noFill/>
                </a:ln>
                <a:solidFill>
                  <a:srgbClr val="FFFF00"/>
                </a:solidFill>
                <a:effectLst/>
                <a:uLnTx/>
                <a:uFillTx/>
                <a:latin typeface="Times New Roman" pitchFamily="18" charset="0"/>
                <a:cs typeface="Times New Roman" pitchFamily="18" charset="0"/>
              </a:rPr>
              <a:t>nin</a:t>
            </a:r>
            <a:r>
              <a:rPr kumimoji="0" lang="tr-TR" sz="2300" b="0" i="0" u="none" strike="noStrike" kern="1200" cap="none" spc="0" normalizeH="0" baseline="0" noProof="0" dirty="0" smtClean="0">
                <a:ln>
                  <a:noFill/>
                </a:ln>
                <a:solidFill>
                  <a:srgbClr val="FFFF00"/>
                </a:solidFill>
                <a:effectLst/>
                <a:uLnTx/>
                <a:uFillTx/>
                <a:latin typeface="Times New Roman" pitchFamily="18" charset="0"/>
                <a:cs typeface="Times New Roman" pitchFamily="18" charset="0"/>
              </a:rPr>
              <a:t> yapımına başlanılmıştır. Yapılan ihale kapsamında ticaret merkezinde 6 adet iş yeri bulunacaktır.</a:t>
            </a:r>
          </a:p>
        </p:txBody>
      </p:sp>
      <p:sp>
        <p:nvSpPr>
          <p:cNvPr id="11" name="1 Başlık"/>
          <p:cNvSpPr txBox="1">
            <a:spLocks/>
          </p:cNvSpPr>
          <p:nvPr/>
        </p:nvSpPr>
        <p:spPr>
          <a:xfrm>
            <a:off x="928662" y="857232"/>
            <a:ext cx="7364109" cy="357190"/>
          </a:xfrm>
          <a:prstGeom prst="rect">
            <a:avLst/>
          </a:prstGeom>
        </p:spPr>
        <p:style>
          <a:lnRef idx="1">
            <a:schemeClr val="accent1"/>
          </a:lnRef>
          <a:fillRef idx="2">
            <a:schemeClr val="accent1"/>
          </a:fillRef>
          <a:effectRef idx="1">
            <a:schemeClr val="accent1"/>
          </a:effectRef>
          <a:fontRef idx="minor">
            <a:schemeClr val="dk1"/>
          </a:fontRef>
        </p:style>
        <p:txBody>
          <a:bodyPr vert="horz" lIns="0" tIns="0" rIns="18288" bIns="0" anchor="b">
            <a:normAutofit fontScale="85000" lnSpcReduction="10000"/>
            <a:scene3d>
              <a:camera prst="orthographicFront"/>
              <a:lightRig rig="freezing" dir="t">
                <a:rot lat="0" lon="0" rev="5640000"/>
              </a:lightRig>
            </a:scene3d>
            <a:sp3d prstMaterial="flat">
              <a:bevelT w="38100" h="38100"/>
              <a:contourClr>
                <a:schemeClr val="tx2"/>
              </a:contourClr>
            </a:sp3d>
          </a:bodyPr>
          <a:lstStyle/>
          <a:p>
            <a:pPr algn="ctr"/>
            <a:r>
              <a:rPr lang="tr-TR" sz="2000" smtClean="0">
                <a:solidFill>
                  <a:srgbClr val="FF0000"/>
                </a:solidFill>
                <a:latin typeface="Times New Roman" pitchFamily="18" charset="0"/>
                <a:cs typeface="Times New Roman" pitchFamily="18" charset="0"/>
              </a:rPr>
              <a:t>1-TOKİ TARAFINDAN YAPIMINA BAŞLANILAN 234 ADET KONUT PROJESİ</a:t>
            </a:r>
            <a:endParaRPr lang="tr-TR" sz="20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algn="just" fontAlgn="b"/>
            <a:r>
              <a:rPr lang="tr-TR" sz="2000" dirty="0" smtClean="0">
                <a:solidFill>
                  <a:srgbClr val="FFFF00"/>
                </a:solidFill>
              </a:rPr>
              <a:t>- </a:t>
            </a:r>
            <a:r>
              <a:rPr lang="tr-TR" sz="2200" dirty="0" smtClean="0">
                <a:solidFill>
                  <a:srgbClr val="FFFF00"/>
                </a:solidFill>
                <a:latin typeface="Times New Roman" pitchFamily="18" charset="0"/>
                <a:cs typeface="Times New Roman" pitchFamily="18" charset="0"/>
              </a:rPr>
              <a:t>İlçemiz Ortaöğretim Kurumlarında okuyan ve kalacak yer sıkıntısı yaşayan, maddi durumu yetersiz, ihtiyaç sahibi ailelerin kız çocukları için 200 kız öğrencinin barınabilmesi amacıyla Kır Çiçekleri Kız Öğrenci Yurdu Projesi hazırlanmış olup, ödenek tahsisi için Aile, Çalışma ve Sosyal Hizmetler Bakanlığına gönderilmiştir.</a:t>
            </a:r>
          </a:p>
        </p:txBody>
      </p:sp>
      <p:sp>
        <p:nvSpPr>
          <p:cNvPr id="2" name="1 Başlık"/>
          <p:cNvSpPr>
            <a:spLocks noGrp="1"/>
          </p:cNvSpPr>
          <p:nvPr>
            <p:ph type="ctrTitle"/>
          </p:nvPr>
        </p:nvSpPr>
        <p:spPr>
          <a:xfrm>
            <a:off x="720880" y="357166"/>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1600" smtClean="0">
                <a:solidFill>
                  <a:srgbClr val="FF0000"/>
                </a:solidFill>
                <a:latin typeface="Times New Roman" pitchFamily="18" charset="0"/>
                <a:cs typeface="Times New Roman" pitchFamily="18" charset="0"/>
              </a:rPr>
              <a:t>2-KIRÇİÇEKLERİ KIZ ÖĞRENCİ YURDU PROJESİ</a:t>
            </a:r>
            <a:endParaRPr lang="tr-TR" sz="1600" dirty="0">
              <a:solidFill>
                <a:srgbClr val="FF0000"/>
              </a:solidFill>
              <a:latin typeface="Times New Roman" pitchFamily="18" charset="0"/>
              <a:cs typeface="Times New Roman" pitchFamily="18" charset="0"/>
            </a:endParaRPr>
          </a:p>
        </p:txBody>
      </p:sp>
      <p:pic>
        <p:nvPicPr>
          <p:cNvPr id="8" name="Picture 2" descr="F:\Yeni klasör (2)\kır çiçekleri kız öğrenci yurdu\thumbnail_IMG_20181026_145424 (1).jpg"/>
          <p:cNvPicPr>
            <a:picLocks noChangeAspect="1" noChangeArrowheads="1"/>
          </p:cNvPicPr>
          <p:nvPr/>
        </p:nvPicPr>
        <p:blipFill>
          <a:blip r:embed="rId2"/>
          <a:srcRect/>
          <a:stretch>
            <a:fillRect/>
          </a:stretch>
        </p:blipFill>
        <p:spPr bwMode="auto">
          <a:xfrm>
            <a:off x="1714482" y="2643182"/>
            <a:ext cx="5643602" cy="4018388"/>
          </a:xfrm>
          <a:prstGeom prst="rect">
            <a:avLst/>
          </a:prstGeo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algn="just" fontAlgn="b"/>
            <a:r>
              <a:rPr lang="tr-TR" sz="2000" dirty="0" smtClean="0">
                <a:solidFill>
                  <a:srgbClr val="FFFF00"/>
                </a:solidFill>
              </a:rPr>
              <a:t>-</a:t>
            </a:r>
            <a:r>
              <a:rPr lang="tr-TR" sz="2100" dirty="0" smtClean="0">
                <a:solidFill>
                  <a:srgbClr val="FFFF00"/>
                </a:solidFill>
                <a:latin typeface="Times New Roman" pitchFamily="18" charset="0"/>
                <a:cs typeface="Times New Roman" pitchFamily="18" charset="0"/>
              </a:rPr>
              <a:t>İlçemizde; Manisa Valiliği Yatırım İzleme ve Koordinasyon Başkanlığı tarafından yapılan KIRDES Projesi kapsamında;</a:t>
            </a:r>
          </a:p>
          <a:p>
            <a:pPr algn="just" fontAlgn="b">
              <a:buFont typeface="Wingdings" pitchFamily="2" charset="2"/>
              <a:buChar char="v"/>
            </a:pPr>
            <a:r>
              <a:rPr lang="tr-TR" sz="2100" dirty="0" smtClean="0">
                <a:solidFill>
                  <a:srgbClr val="FFFF00"/>
                </a:solidFill>
                <a:latin typeface="Times New Roman" pitchFamily="18" charset="0"/>
                <a:cs typeface="Times New Roman" pitchFamily="18" charset="0"/>
              </a:rPr>
              <a:t> 2017 yılında 7 kırsal mahallemize toplan 13700 metrekare,</a:t>
            </a:r>
          </a:p>
          <a:p>
            <a:pPr algn="just" fontAlgn="b">
              <a:buFont typeface="Wingdings" pitchFamily="2" charset="2"/>
              <a:buChar char="v"/>
            </a:pPr>
            <a:r>
              <a:rPr lang="tr-TR" sz="2100" dirty="0" smtClean="0">
                <a:solidFill>
                  <a:srgbClr val="FFFF00"/>
                </a:solidFill>
                <a:latin typeface="Times New Roman" pitchFamily="18" charset="0"/>
                <a:cs typeface="Times New Roman" pitchFamily="18" charset="0"/>
              </a:rPr>
              <a:t>2018 yılında; İlçemiz </a:t>
            </a:r>
            <a:r>
              <a:rPr lang="tr-TR" sz="2100" dirty="0" err="1" smtClean="0">
                <a:solidFill>
                  <a:srgbClr val="FFFF00"/>
                </a:solidFill>
                <a:latin typeface="Times New Roman" pitchFamily="18" charset="0"/>
                <a:cs typeface="Times New Roman" pitchFamily="18" charset="0"/>
              </a:rPr>
              <a:t>Alifakı</a:t>
            </a:r>
            <a:r>
              <a:rPr lang="tr-TR" sz="2100" dirty="0" smtClean="0">
                <a:solidFill>
                  <a:srgbClr val="FFFF00"/>
                </a:solidFill>
                <a:latin typeface="Times New Roman" pitchFamily="18" charset="0"/>
                <a:cs typeface="Times New Roman" pitchFamily="18" charset="0"/>
              </a:rPr>
              <a:t>, Bakır, Çiftlik, Hamitli, İlyaslar, </a:t>
            </a:r>
            <a:r>
              <a:rPr lang="tr-TR" sz="2100" dirty="0" err="1" smtClean="0">
                <a:solidFill>
                  <a:srgbClr val="FFFF00"/>
                </a:solidFill>
                <a:latin typeface="Times New Roman" pitchFamily="18" charset="0"/>
                <a:cs typeface="Times New Roman" pitchFamily="18" charset="0"/>
              </a:rPr>
              <a:t>Musahoca</a:t>
            </a:r>
            <a:r>
              <a:rPr lang="tr-TR" sz="2100" dirty="0" smtClean="0">
                <a:solidFill>
                  <a:srgbClr val="FFFF00"/>
                </a:solidFill>
                <a:latin typeface="Times New Roman" pitchFamily="18" charset="0"/>
                <a:cs typeface="Times New Roman" pitchFamily="18" charset="0"/>
              </a:rPr>
              <a:t>, </a:t>
            </a:r>
            <a:r>
              <a:rPr lang="tr-TR" sz="2100" dirty="0" err="1" smtClean="0">
                <a:solidFill>
                  <a:srgbClr val="FFFF00"/>
                </a:solidFill>
                <a:latin typeface="Times New Roman" pitchFamily="18" charset="0"/>
                <a:cs typeface="Times New Roman" pitchFamily="18" charset="0"/>
              </a:rPr>
              <a:t>Siledik</a:t>
            </a:r>
            <a:r>
              <a:rPr lang="tr-TR" sz="2100" dirty="0" smtClean="0">
                <a:solidFill>
                  <a:srgbClr val="FFFF00"/>
                </a:solidFill>
                <a:latin typeface="Times New Roman" pitchFamily="18" charset="0"/>
                <a:cs typeface="Times New Roman" pitchFamily="18" charset="0"/>
              </a:rPr>
              <a:t> ve Yağmurlu Mahallelerine toplam 17670 metrekare kilit parke taşı döşeme işi yapılıp, tamamlanmıştır.</a:t>
            </a:r>
          </a:p>
          <a:p>
            <a:pPr algn="just" fontAlgn="b"/>
            <a:endParaRPr lang="tr-TR" sz="2000" dirty="0" smtClean="0">
              <a:solidFill>
                <a:srgbClr val="FFFF00"/>
              </a:solidFill>
            </a:endParaRPr>
          </a:p>
          <a:p>
            <a:pPr algn="just" fontAlgn="b"/>
            <a:endParaRPr lang="tr-TR" sz="2000" dirty="0" smtClean="0">
              <a:solidFill>
                <a:srgbClr val="FFFF00"/>
              </a:solidFill>
            </a:endParaRPr>
          </a:p>
        </p:txBody>
      </p:sp>
      <p:sp>
        <p:nvSpPr>
          <p:cNvPr id="2" name="1 Başlık"/>
          <p:cNvSpPr>
            <a:spLocks noGrp="1"/>
          </p:cNvSpPr>
          <p:nvPr>
            <p:ph type="ctrTitle"/>
          </p:nvPr>
        </p:nvSpPr>
        <p:spPr>
          <a:xfrm>
            <a:off x="720880" y="357166"/>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1600" smtClean="0">
                <a:solidFill>
                  <a:srgbClr val="FF0000"/>
                </a:solidFill>
                <a:latin typeface="Times New Roman" pitchFamily="18" charset="0"/>
                <a:cs typeface="Times New Roman" pitchFamily="18" charset="0"/>
              </a:rPr>
              <a:t>3-KIRDES PROJESİ</a:t>
            </a:r>
            <a:endParaRPr lang="tr-TR" sz="1600" dirty="0">
              <a:solidFill>
                <a:srgbClr val="FF0000"/>
              </a:solidFill>
              <a:latin typeface="Times New Roman" pitchFamily="18" charset="0"/>
              <a:cs typeface="Times New Roman" pitchFamily="18" charset="0"/>
            </a:endParaRPr>
          </a:p>
        </p:txBody>
      </p:sp>
      <p:pic>
        <p:nvPicPr>
          <p:cNvPr id="1028" name="Picture 4" descr="C:\Users\bilal\Desktop\5.jpg"/>
          <p:cNvPicPr>
            <a:picLocks noChangeAspect="1" noChangeArrowheads="1"/>
          </p:cNvPicPr>
          <p:nvPr/>
        </p:nvPicPr>
        <p:blipFill>
          <a:blip r:embed="rId2"/>
          <a:srcRect/>
          <a:stretch>
            <a:fillRect/>
          </a:stretch>
        </p:blipFill>
        <p:spPr bwMode="auto">
          <a:xfrm>
            <a:off x="357157" y="3357562"/>
            <a:ext cx="4069185" cy="3000396"/>
          </a:xfrm>
          <a:prstGeom prst="rect">
            <a:avLst/>
          </a:prstGeom>
          <a:noFill/>
        </p:spPr>
      </p:pic>
      <p:pic>
        <p:nvPicPr>
          <p:cNvPr id="1029" name="Picture 5" descr="C:\Users\bilal\Desktop\yedek dosyası\kırdes projesi\2018\yağmurlu mahallesi\5.jpg"/>
          <p:cNvPicPr>
            <a:picLocks noChangeAspect="1" noChangeArrowheads="1"/>
          </p:cNvPicPr>
          <p:nvPr/>
        </p:nvPicPr>
        <p:blipFill>
          <a:blip r:embed="rId3" cstate="print"/>
          <a:srcRect/>
          <a:stretch>
            <a:fillRect/>
          </a:stretch>
        </p:blipFill>
        <p:spPr bwMode="auto">
          <a:xfrm>
            <a:off x="4643439" y="3357562"/>
            <a:ext cx="4310093" cy="3000396"/>
          </a:xfrm>
          <a:prstGeom prst="rect">
            <a:avLst/>
          </a:prstGeo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İLÇEMİZİN GENEL SORUNLARI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51"/>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642912" y="1142986"/>
            <a:ext cx="7858180" cy="2308324"/>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Akhisar İlçesinde doğalgaz hizmeti verilmekte olup; İlçemizin 17 kilometre uzağında olan Süleymanlı Mahallesinden doğalgaz hattı geçmesine rağmen İlçemiz henüz doğalgaz hizmetinden faydalanamamaktadır. Konu hakkında vatandaşlarımızdan yoğun talep gelmektedir.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dirty="0" smtClean="0">
                <a:solidFill>
                  <a:srgbClr val="FFFF00"/>
                </a:solidFill>
                <a:latin typeface="Times New Roman" pitchFamily="18" charset="0"/>
                <a:cs typeface="Times New Roman" pitchFamily="18" charset="0"/>
              </a:rPr>
              <a:t>KHK ile İlçe Milli eğitim Müdürlüğüne tahsis edilen 200 kişilik kız yurdunun inşaatında herhangi bir gelişme olmamıştır. Kız İmam Hatip Lisesi öğrencilerimizin barınma problemlerinin giderilmesi için ivedilikle yeni bir yurt binasına veya fotoğrafta görülen yurdun inşaatının tamamlanmasına ihtiyaç </a:t>
            </a:r>
            <a:r>
              <a:rPr lang="tr-TR" sz="1600" smtClean="0">
                <a:solidFill>
                  <a:srgbClr val="FFFF00"/>
                </a:solidFill>
                <a:latin typeface="Times New Roman" pitchFamily="18" charset="0"/>
                <a:cs typeface="Times New Roman" pitchFamily="18" charset="0"/>
              </a:rPr>
              <a:t>vardır.</a:t>
            </a:r>
            <a:endParaRPr lang="tr-TR" sz="1600" dirty="0" smtClean="0">
              <a:solidFill>
                <a:srgbClr val="FFFF00"/>
              </a:solidFill>
              <a:latin typeface="Times New Roman" pitchFamily="18" charset="0"/>
              <a:cs typeface="Times New Roman" pitchFamily="18" charset="0"/>
            </a:endParaRPr>
          </a:p>
        </p:txBody>
      </p:sp>
      <p:pic>
        <p:nvPicPr>
          <p:cNvPr id="9" name="Picture 2" descr="F:\Yeni klasör (2)\kır çiçekleri kız öğrenci yurdu\thumbnail_IMG_20181026_145424 (1).jpg"/>
          <p:cNvPicPr>
            <a:picLocks noChangeAspect="1" noChangeArrowheads="1"/>
          </p:cNvPicPr>
          <p:nvPr/>
        </p:nvPicPr>
        <p:blipFill>
          <a:blip r:embed="rId2" cstate="print"/>
          <a:srcRect/>
          <a:stretch>
            <a:fillRect/>
          </a:stretch>
        </p:blipFill>
        <p:spPr bwMode="auto">
          <a:xfrm>
            <a:off x="793241" y="3789041"/>
            <a:ext cx="3778759" cy="3000395"/>
          </a:xfrm>
          <a:prstGeom prst="rect">
            <a:avLst/>
          </a:prstGeom>
          <a:noFill/>
        </p:spPr>
      </p:pic>
      <p:pic>
        <p:nvPicPr>
          <p:cNvPr id="1027" name="Picture 3" descr="C:\Users\bilal\Desktop\cafe0dde-8116-405f-a654-2aaca80a6710 (1).jpg"/>
          <p:cNvPicPr>
            <a:picLocks noChangeAspect="1" noChangeArrowheads="1"/>
          </p:cNvPicPr>
          <p:nvPr/>
        </p:nvPicPr>
        <p:blipFill>
          <a:blip r:embed="rId3"/>
          <a:srcRect/>
          <a:stretch>
            <a:fillRect/>
          </a:stretch>
        </p:blipFill>
        <p:spPr bwMode="auto">
          <a:xfrm>
            <a:off x="4465274" y="3789041"/>
            <a:ext cx="3964091" cy="3000395"/>
          </a:xfrm>
          <a:prstGeom prst="rect">
            <a:avLst/>
          </a:prstGeo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İLÇEMİZİN GENEL SORUNLARI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51"/>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642912" y="1142985"/>
            <a:ext cx="7858180" cy="4278094"/>
          </a:xfrm>
          <a:prstGeom prst="rect">
            <a:avLst/>
          </a:prstGeom>
          <a:noFill/>
        </p:spPr>
        <p:txBody>
          <a:bodyPr wrap="square" rtlCol="0">
            <a:spAutoFit/>
          </a:bodyPr>
          <a:lstStyle/>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p:txBody>
      </p:sp>
      <p:sp>
        <p:nvSpPr>
          <p:cNvPr id="11" name="10 Metin kutusu"/>
          <p:cNvSpPr txBox="1"/>
          <p:nvPr/>
        </p:nvSpPr>
        <p:spPr>
          <a:xfrm>
            <a:off x="516404" y="1142985"/>
            <a:ext cx="8057828" cy="1338828"/>
          </a:xfrm>
          <a:prstGeom prst="rect">
            <a:avLst/>
          </a:prstGeom>
          <a:noFill/>
        </p:spPr>
        <p:txBody>
          <a:bodyPr wrap="square" rtlCol="0">
            <a:spAutoFit/>
          </a:bodyPr>
          <a:lstStyle/>
          <a:p>
            <a:pPr algn="just">
              <a:buFontTx/>
              <a:buChar char="-"/>
            </a:pPr>
            <a:r>
              <a:rPr lang="tr-TR" sz="2100" dirty="0" smtClean="0">
                <a:solidFill>
                  <a:srgbClr val="FFFF00"/>
                </a:solidFill>
                <a:latin typeface="Times New Roman" pitchFamily="18" charset="0"/>
                <a:cs typeface="Times New Roman" pitchFamily="18" charset="0"/>
              </a:rPr>
              <a:t>Şehit Mehmet Yılmaz Kız Anadolu İmam Hatip Lisesi Kız Öğrenci Pansiyonunda 80 öğrenci barınmakta olup; öğrenci yurduna ait resimler aşağıdadır.</a:t>
            </a:r>
          </a:p>
          <a:p>
            <a:endParaRPr lang="tr-TR" dirty="0">
              <a:solidFill>
                <a:srgbClr val="FFFF00"/>
              </a:solidFill>
            </a:endParaRPr>
          </a:p>
        </p:txBody>
      </p:sp>
      <p:pic>
        <p:nvPicPr>
          <p:cNvPr id="2050" name="Picture 2" descr="C:\Users\bilal\Desktop\7a29bdb4-23a0-4e63-8723-3f31386491fa.jpg"/>
          <p:cNvPicPr>
            <a:picLocks noChangeAspect="1" noChangeArrowheads="1"/>
          </p:cNvPicPr>
          <p:nvPr/>
        </p:nvPicPr>
        <p:blipFill>
          <a:blip r:embed="rId2"/>
          <a:srcRect/>
          <a:stretch>
            <a:fillRect/>
          </a:stretch>
        </p:blipFill>
        <p:spPr bwMode="auto">
          <a:xfrm>
            <a:off x="785786" y="2214554"/>
            <a:ext cx="2906283" cy="2643206"/>
          </a:xfrm>
          <a:prstGeom prst="rect">
            <a:avLst/>
          </a:prstGeom>
          <a:noFill/>
        </p:spPr>
      </p:pic>
      <p:pic>
        <p:nvPicPr>
          <p:cNvPr id="2051" name="Picture 3" descr="C:\Users\bilal\Desktop\7703bca4-af77-45ed-ade1-d8decdd157b9 (1).jpg"/>
          <p:cNvPicPr>
            <a:picLocks noChangeAspect="1" noChangeArrowheads="1"/>
          </p:cNvPicPr>
          <p:nvPr/>
        </p:nvPicPr>
        <p:blipFill>
          <a:blip r:embed="rId3"/>
          <a:srcRect/>
          <a:stretch>
            <a:fillRect/>
          </a:stretch>
        </p:blipFill>
        <p:spPr bwMode="auto">
          <a:xfrm>
            <a:off x="5000628" y="2214554"/>
            <a:ext cx="3038142" cy="2643206"/>
          </a:xfrm>
          <a:prstGeom prst="rect">
            <a:avLst/>
          </a:prstGeom>
          <a:noFill/>
        </p:spPr>
      </p:pic>
      <p:pic>
        <p:nvPicPr>
          <p:cNvPr id="2052" name="Picture 4" descr="C:\Users\bilal\Desktop\c1a99825-e23c-4b1f-8d27-5615852367bc (1).jpg"/>
          <p:cNvPicPr>
            <a:picLocks noChangeAspect="1" noChangeArrowheads="1"/>
          </p:cNvPicPr>
          <p:nvPr/>
        </p:nvPicPr>
        <p:blipFill>
          <a:blip r:embed="rId4" cstate="print"/>
          <a:srcRect/>
          <a:stretch>
            <a:fillRect/>
          </a:stretch>
        </p:blipFill>
        <p:spPr bwMode="auto">
          <a:xfrm>
            <a:off x="2786050" y="4857760"/>
            <a:ext cx="3628691" cy="1905208"/>
          </a:xfrm>
          <a:prstGeom prst="rect">
            <a:avLst/>
          </a:prstGeom>
          <a:noFill/>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9019" y="332656"/>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İLÇEMİZİN GENEL SORUNLARI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51"/>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642912" y="1142985"/>
            <a:ext cx="7858180" cy="4278094"/>
          </a:xfrm>
          <a:prstGeom prst="rect">
            <a:avLst/>
          </a:prstGeom>
          <a:noFill/>
        </p:spPr>
        <p:txBody>
          <a:bodyPr wrap="square" rtlCol="0">
            <a:spAutoFit/>
          </a:bodyPr>
          <a:lstStyle/>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endParaRPr lang="tr-TR" sz="160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p:txBody>
      </p:sp>
      <p:sp>
        <p:nvSpPr>
          <p:cNvPr id="11" name="10 Metin kutusu"/>
          <p:cNvSpPr txBox="1"/>
          <p:nvPr/>
        </p:nvSpPr>
        <p:spPr>
          <a:xfrm>
            <a:off x="514700" y="877627"/>
            <a:ext cx="8057828" cy="1015663"/>
          </a:xfrm>
          <a:prstGeom prst="rect">
            <a:avLst/>
          </a:prstGeom>
          <a:noFill/>
        </p:spPr>
        <p:txBody>
          <a:bodyPr wrap="square" rtlCol="0">
            <a:spAutoFit/>
          </a:bodyPr>
          <a:lstStyle/>
          <a:p>
            <a:pPr>
              <a:buFontTx/>
              <a:buChar char="-"/>
            </a:pPr>
            <a:r>
              <a:rPr lang="tr-TR" sz="2000" dirty="0" smtClean="0">
                <a:solidFill>
                  <a:srgbClr val="FFFF00"/>
                </a:solidFill>
                <a:latin typeface="Times New Roman" pitchFamily="18" charset="0"/>
                <a:cs typeface="Times New Roman" pitchFamily="18" charset="0"/>
              </a:rPr>
              <a:t>Eczacı Engin </a:t>
            </a:r>
            <a:r>
              <a:rPr lang="tr-TR" sz="2000" dirty="0" err="1" smtClean="0">
                <a:solidFill>
                  <a:srgbClr val="FFFF00"/>
                </a:solidFill>
                <a:latin typeface="Times New Roman" pitchFamily="18" charset="0"/>
                <a:cs typeface="Times New Roman" pitchFamily="18" charset="0"/>
              </a:rPr>
              <a:t>Ümmetoğlu</a:t>
            </a:r>
            <a:r>
              <a:rPr lang="tr-TR" sz="2000" dirty="0" smtClean="0">
                <a:solidFill>
                  <a:srgbClr val="FFFF00"/>
                </a:solidFill>
                <a:latin typeface="Times New Roman" pitchFamily="18" charset="0"/>
                <a:cs typeface="Times New Roman" pitchFamily="18" charset="0"/>
              </a:rPr>
              <a:t> Anadolu Lisesi Kız Öğrenci Pansiyonunda 77 öğrenci barınmakta olup; öğrenci yurduna ait resimler aşağıdadır.</a:t>
            </a:r>
          </a:p>
          <a:p>
            <a:endParaRPr lang="tr-TR" dirty="0">
              <a:solidFill>
                <a:srgbClr val="FFFF00"/>
              </a:solidFill>
            </a:endParaRPr>
          </a:p>
        </p:txBody>
      </p:sp>
      <p:pic>
        <p:nvPicPr>
          <p:cNvPr id="3074" name="Picture 2" descr="C:\Users\bilal\Desktop\226b0563-9102-4ba1-a553-f0e0a19aae9e.jpg"/>
          <p:cNvPicPr>
            <a:picLocks noChangeAspect="1" noChangeArrowheads="1"/>
          </p:cNvPicPr>
          <p:nvPr/>
        </p:nvPicPr>
        <p:blipFill>
          <a:blip r:embed="rId2" cstate="print"/>
          <a:srcRect/>
          <a:stretch>
            <a:fillRect/>
          </a:stretch>
        </p:blipFill>
        <p:spPr bwMode="auto">
          <a:xfrm>
            <a:off x="623130" y="1785926"/>
            <a:ext cx="2668155" cy="2786082"/>
          </a:xfrm>
          <a:prstGeom prst="rect">
            <a:avLst/>
          </a:prstGeom>
          <a:noFill/>
        </p:spPr>
      </p:pic>
      <p:pic>
        <p:nvPicPr>
          <p:cNvPr id="3075" name="Picture 3" descr="C:\Users\bilal\Desktop\f503e934-d438-4e47-a095-e724f372fd86.jpg"/>
          <p:cNvPicPr>
            <a:picLocks noChangeAspect="1" noChangeArrowheads="1"/>
          </p:cNvPicPr>
          <p:nvPr/>
        </p:nvPicPr>
        <p:blipFill>
          <a:blip r:embed="rId3" cstate="print"/>
          <a:srcRect/>
          <a:stretch>
            <a:fillRect/>
          </a:stretch>
        </p:blipFill>
        <p:spPr bwMode="auto">
          <a:xfrm>
            <a:off x="3398012" y="1785926"/>
            <a:ext cx="2614792" cy="2786082"/>
          </a:xfrm>
          <a:prstGeom prst="rect">
            <a:avLst/>
          </a:prstGeom>
          <a:noFill/>
        </p:spPr>
      </p:pic>
      <p:pic>
        <p:nvPicPr>
          <p:cNvPr id="3076" name="Picture 4" descr="C:\Users\bilal\Desktop\5784ad90-90d5-4e6e-af0f-1239668133c3.jpg"/>
          <p:cNvPicPr>
            <a:picLocks noChangeAspect="1" noChangeArrowheads="1"/>
          </p:cNvPicPr>
          <p:nvPr/>
        </p:nvPicPr>
        <p:blipFill>
          <a:blip r:embed="rId4" cstate="print"/>
          <a:srcRect/>
          <a:stretch>
            <a:fillRect/>
          </a:stretch>
        </p:blipFill>
        <p:spPr bwMode="auto">
          <a:xfrm>
            <a:off x="6119529" y="1785927"/>
            <a:ext cx="2561429" cy="2786082"/>
          </a:xfrm>
          <a:prstGeom prst="rect">
            <a:avLst/>
          </a:prstGeom>
          <a:noFill/>
        </p:spPr>
      </p:pic>
      <p:pic>
        <p:nvPicPr>
          <p:cNvPr id="3077" name="Picture 5" descr="C:\Users\bilal\Desktop\f77082db-3e62-44e7-8d49-6a5a9ef8e6a5.jpg"/>
          <p:cNvPicPr>
            <a:picLocks noChangeAspect="1" noChangeArrowheads="1"/>
          </p:cNvPicPr>
          <p:nvPr/>
        </p:nvPicPr>
        <p:blipFill>
          <a:blip r:embed="rId5" cstate="print"/>
          <a:srcRect/>
          <a:stretch>
            <a:fillRect/>
          </a:stretch>
        </p:blipFill>
        <p:spPr bwMode="auto">
          <a:xfrm>
            <a:off x="623130" y="4357694"/>
            <a:ext cx="2668155" cy="2315120"/>
          </a:xfrm>
          <a:prstGeom prst="rect">
            <a:avLst/>
          </a:prstGeom>
          <a:noFill/>
        </p:spPr>
      </p:pic>
      <p:pic>
        <p:nvPicPr>
          <p:cNvPr id="3078" name="Picture 6" descr="C:\Users\bilal\Desktop\d8c00db7-ce76-444d-acf4-7cda5a0a554f.jpg"/>
          <p:cNvPicPr>
            <a:picLocks noChangeAspect="1" noChangeArrowheads="1"/>
          </p:cNvPicPr>
          <p:nvPr/>
        </p:nvPicPr>
        <p:blipFill>
          <a:blip r:embed="rId6" cstate="print"/>
          <a:srcRect/>
          <a:stretch>
            <a:fillRect/>
          </a:stretch>
        </p:blipFill>
        <p:spPr bwMode="auto">
          <a:xfrm>
            <a:off x="3398011" y="4357694"/>
            <a:ext cx="2614792" cy="2357454"/>
          </a:xfrm>
          <a:prstGeom prst="rect">
            <a:avLst/>
          </a:prstGeom>
          <a:noFill/>
        </p:spPr>
      </p:pic>
      <p:pic>
        <p:nvPicPr>
          <p:cNvPr id="3079" name="Picture 7" descr="C:\Users\bilal\Desktop\6f7178c7-8bf9-4022-9f39-2db24ca651dc.jpg"/>
          <p:cNvPicPr>
            <a:picLocks noChangeAspect="1" noChangeArrowheads="1"/>
          </p:cNvPicPr>
          <p:nvPr/>
        </p:nvPicPr>
        <p:blipFill>
          <a:blip r:embed="rId7" cstate="print"/>
          <a:srcRect/>
          <a:stretch>
            <a:fillRect/>
          </a:stretch>
        </p:blipFill>
        <p:spPr bwMode="auto">
          <a:xfrm>
            <a:off x="6119530" y="4357695"/>
            <a:ext cx="2561430" cy="2393173"/>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1" y="500042"/>
            <a:ext cx="7851649"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İLÇEMİZİN GENEL SORUNLARI</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071551"/>
            <a:ext cx="8215370" cy="2554545"/>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8" name="7 Metin kutusu"/>
          <p:cNvSpPr txBox="1"/>
          <p:nvPr/>
        </p:nvSpPr>
        <p:spPr>
          <a:xfrm>
            <a:off x="642912" y="1142986"/>
            <a:ext cx="7858180" cy="7602081"/>
          </a:xfrm>
          <a:prstGeom prst="rect">
            <a:avLst/>
          </a:prstGeom>
          <a:noFill/>
        </p:spPr>
        <p:txBody>
          <a:bodyPr wrap="square" rtlCol="0">
            <a:spAutoFit/>
          </a:bodyPr>
          <a:lstStyle/>
          <a:p>
            <a:pPr algn="just"/>
            <a:endParaRPr lang="tr-TR" sz="17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750" dirty="0" smtClean="0">
                <a:solidFill>
                  <a:srgbClr val="FFFF00"/>
                </a:solidFill>
                <a:latin typeface="Times New Roman" pitchFamily="18" charset="0"/>
                <a:cs typeface="Times New Roman" pitchFamily="18" charset="0"/>
              </a:rPr>
              <a:t>İlçemizde mevcut olan Traktör Galericiler Sitesi şehir merkezinde bulunmaktadır. Yetersiz alanda faaliyet gösteren galeriler kapasite artırımına yönelememektedir. Kapasite fazlalığı olması durumunda ise site ve çevresinde yer alan yollar, traktör satış alanı ve otopark olarak işgal edilerek kullanılmaktadır. İlçemizdeki mevcut galerilerde Ülkemizin geneline satışlar yapılmakta olup; Traktör galerilerinin, 2. El tarım aletlerinin, tohum satışlarının, ticarethanelerin birlikte hizmet vermesi halinde İlçemiz cazibe merkezi haline gelecektir. Ancak Traktör Galericileri Sitesindeki alan yetersizliği sebebi ile böyle bir hizmetin verilemeyeceği bilindiğinden İlçemizde Traktör Borsası oluşturulması ihtiyacı doğmuştur.  Söz konusu projede; 107 adet 500 M2’ </a:t>
            </a:r>
            <a:r>
              <a:rPr lang="tr-TR" sz="1750" dirty="0" err="1" smtClean="0">
                <a:solidFill>
                  <a:srgbClr val="FFFF00"/>
                </a:solidFill>
                <a:latin typeface="Times New Roman" pitchFamily="18" charset="0"/>
                <a:cs typeface="Times New Roman" pitchFamily="18" charset="0"/>
              </a:rPr>
              <a:t>lik</a:t>
            </a:r>
            <a:r>
              <a:rPr lang="tr-TR" sz="1750" dirty="0" smtClean="0">
                <a:solidFill>
                  <a:srgbClr val="FFFF00"/>
                </a:solidFill>
                <a:latin typeface="Times New Roman" pitchFamily="18" charset="0"/>
                <a:cs typeface="Times New Roman" pitchFamily="18" charset="0"/>
              </a:rPr>
              <a:t> ve 36 adet 1000 M2’lik traktör satış bayisi, 500 M2’ </a:t>
            </a:r>
            <a:r>
              <a:rPr lang="tr-TR" sz="1750" dirty="0" err="1" smtClean="0">
                <a:solidFill>
                  <a:srgbClr val="FFFF00"/>
                </a:solidFill>
                <a:latin typeface="Times New Roman" pitchFamily="18" charset="0"/>
                <a:cs typeface="Times New Roman" pitchFamily="18" charset="0"/>
              </a:rPr>
              <a:t>lik</a:t>
            </a:r>
            <a:r>
              <a:rPr lang="tr-TR" sz="1750" dirty="0" smtClean="0">
                <a:solidFill>
                  <a:srgbClr val="FFFF00"/>
                </a:solidFill>
                <a:latin typeface="Times New Roman" pitchFamily="18" charset="0"/>
                <a:cs typeface="Times New Roman" pitchFamily="18" charset="0"/>
              </a:rPr>
              <a:t> 7 adet tohum ve tarım aletleri satış birimi, 300 M2’ </a:t>
            </a:r>
            <a:r>
              <a:rPr lang="tr-TR" sz="1750" dirty="0" err="1" smtClean="0">
                <a:solidFill>
                  <a:srgbClr val="FFFF00"/>
                </a:solidFill>
                <a:latin typeface="Times New Roman" pitchFamily="18" charset="0"/>
                <a:cs typeface="Times New Roman" pitchFamily="18" charset="0"/>
              </a:rPr>
              <a:t>lik</a:t>
            </a:r>
            <a:r>
              <a:rPr lang="tr-TR" sz="1750" dirty="0" smtClean="0">
                <a:solidFill>
                  <a:srgbClr val="FFFF00"/>
                </a:solidFill>
                <a:latin typeface="Times New Roman" pitchFamily="18" charset="0"/>
                <a:cs typeface="Times New Roman" pitchFamily="18" charset="0"/>
              </a:rPr>
              <a:t> 13 adet ticaret birimi olması planlamıştır.</a:t>
            </a:r>
          </a:p>
          <a:p>
            <a:pPr algn="just"/>
            <a:endParaRPr lang="tr-TR" sz="175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750" dirty="0" smtClean="0">
                <a:solidFill>
                  <a:srgbClr val="FFFF00"/>
                </a:solidFill>
                <a:latin typeface="Times New Roman" pitchFamily="18" charset="0"/>
                <a:cs typeface="Times New Roman" pitchFamily="18" charset="0"/>
              </a:rPr>
              <a:t>Soma İlçesinde termik santralinde bulunan sıcak suyun İlçemize getirilerek ısınma amaçlı ve seralarda kullanılması İlçemizin sosyal yaşantısı ve ekonomisine büyük katkı sağlayacaktır.</a:t>
            </a:r>
          </a:p>
          <a:p>
            <a:pPr algn="just"/>
            <a:endParaRPr lang="tr-TR" sz="175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750" dirty="0" err="1" smtClean="0">
                <a:solidFill>
                  <a:srgbClr val="FFFF00"/>
                </a:solidFill>
                <a:latin typeface="Times New Roman" pitchFamily="18" charset="0"/>
                <a:cs typeface="Times New Roman" pitchFamily="18" charset="0"/>
              </a:rPr>
              <a:t>Gelenbe</a:t>
            </a:r>
            <a:r>
              <a:rPr lang="tr-TR" sz="1750" dirty="0" smtClean="0">
                <a:solidFill>
                  <a:srgbClr val="FFFF00"/>
                </a:solidFill>
                <a:latin typeface="Times New Roman" pitchFamily="18" charset="0"/>
                <a:cs typeface="Times New Roman" pitchFamily="18" charset="0"/>
              </a:rPr>
              <a:t> Mahallesinde bulunan ancak Mahalleye uzak olması nedeni ile vatandaşların gitmekte zorlandığı  Aile Sağlığı Merkezinin Mahalle içerisinde bulunan bir binaya alınması gerekmektedir. Bu konu ile ilgili olarak girişimde </a:t>
            </a:r>
            <a:r>
              <a:rPr lang="tr-TR" sz="1750" smtClean="0">
                <a:solidFill>
                  <a:srgbClr val="FFFF00"/>
                </a:solidFill>
                <a:latin typeface="Times New Roman" pitchFamily="18" charset="0"/>
                <a:cs typeface="Times New Roman" pitchFamily="18" charset="0"/>
              </a:rPr>
              <a:t>bulunulmuş yazışmalar devam </a:t>
            </a:r>
            <a:r>
              <a:rPr lang="tr-TR" sz="1750" dirty="0" smtClean="0">
                <a:solidFill>
                  <a:srgbClr val="FFFF00"/>
                </a:solidFill>
                <a:latin typeface="Times New Roman" pitchFamily="18" charset="0"/>
                <a:cs typeface="Times New Roman" pitchFamily="18" charset="0"/>
              </a:rPr>
              <a:t>etmektedir.</a:t>
            </a:r>
          </a:p>
          <a:p>
            <a:pPr algn="just"/>
            <a:endParaRPr lang="tr-TR" sz="175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750" dirty="0" smtClean="0">
                <a:solidFill>
                  <a:srgbClr val="FFFF00"/>
                </a:solidFill>
                <a:latin typeface="Times New Roman" pitchFamily="18" charset="0"/>
                <a:cs typeface="Times New Roman" pitchFamily="18" charset="0"/>
              </a:rPr>
              <a:t>İlçe Devlet Hastanesi sağlık tesisi mevcut hali ile yetersiz olup; malzeme, ilaç, tıbbi sarf malzeme depolama alanları, göreve başlayacak olan Hekimlerimizin hasta hareketliliğine </a:t>
            </a:r>
            <a:r>
              <a:rPr lang="tr-TR" sz="1750" smtClean="0">
                <a:solidFill>
                  <a:srgbClr val="FFFF00"/>
                </a:solidFill>
                <a:latin typeface="Times New Roman" pitchFamily="18" charset="0"/>
                <a:cs typeface="Times New Roman" pitchFamily="18" charset="0"/>
              </a:rPr>
              <a:t>bağlı olarak kullanılan alanın </a:t>
            </a:r>
            <a:r>
              <a:rPr lang="tr-TR" sz="1750" dirty="0" smtClean="0">
                <a:solidFill>
                  <a:srgbClr val="FFFF00"/>
                </a:solidFill>
                <a:latin typeface="Times New Roman" pitchFamily="18" charset="0"/>
                <a:cs typeface="Times New Roman" pitchFamily="18" charset="0"/>
              </a:rPr>
              <a:t>tamamen yetersiz hale geleceği düşünülmektedir. Bu sebeple İlçemizde yeni bir sağlık tesisi planlanmasına ihtiyaç duyulmaktadır.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(Kırkağaç Meslek Yüksekokul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643050"/>
            <a:ext cx="8215370" cy="4585871"/>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 Manisa Celal Bayar Üniversitesi Kırkağaç Meslek Yüksekokulu, 03/10/1994 tarihinde kurulmuştur. 1994-1995 öğretim yılında faaliyete geçen Meslek Yüksekokulumuzda Bilgisayar Programcılığı, Muhasebe ve Vergi Uygulamaları, Lojistik ve Sosyal Güvenlik Programları ile ülkemizin bu alanlardaki eleman ihtiyacının karşılaması amaçlanmıştır. </a:t>
            </a: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 </a:t>
            </a:r>
            <a:r>
              <a:rPr lang="tr-TR" sz="1600" dirty="0" smtClean="0">
                <a:solidFill>
                  <a:srgbClr val="FFFF00"/>
                </a:solidFill>
                <a:latin typeface="Times New Roman" pitchFamily="18" charset="0"/>
                <a:cs typeface="Times New Roman" pitchFamily="18" charset="0"/>
              </a:rPr>
              <a:t>2010-2011 Öğretim Yılında Lojistik Programı (Örgün ve İkinci Öğretim), 2015-2016 Öğretim Yılından itibaren Sosyal Güvenlik Programı (Örgün Öğretim), 2017-2018 Öğretim </a:t>
            </a:r>
            <a:r>
              <a:rPr lang="tr-TR" sz="1600" smtClean="0">
                <a:solidFill>
                  <a:srgbClr val="FFFF00"/>
                </a:solidFill>
                <a:latin typeface="Times New Roman" pitchFamily="18" charset="0"/>
                <a:cs typeface="Times New Roman" pitchFamily="18" charset="0"/>
              </a:rPr>
              <a:t>Yılında ise Sosyal Güvenlik Programı (İkinci Öğretim) açılarak öğrenci alımına başlanmıştır. </a:t>
            </a:r>
          </a:p>
          <a:p>
            <a:pPr algn="just">
              <a:buFont typeface="Wingdings" pitchFamily="2" charset="2"/>
              <a:buChar char="q"/>
            </a:pPr>
            <a:endParaRPr lang="tr-TR" sz="1600" smtClean="0">
              <a:solidFill>
                <a:srgbClr val="FFFF00"/>
              </a:solidFill>
              <a:latin typeface="Times New Roman" pitchFamily="18" charset="0"/>
              <a:cs typeface="Times New Roman" pitchFamily="18" charset="0"/>
            </a:endParaRPr>
          </a:p>
          <a:p>
            <a:pPr algn="ctr"/>
            <a:r>
              <a:rPr lang="tr-TR" sz="1600" b="1" u="sng" smtClean="0">
                <a:solidFill>
                  <a:srgbClr val="FFFF00"/>
                </a:solidFill>
                <a:latin typeface="Times New Roman" pitchFamily="18" charset="0"/>
                <a:cs typeface="Times New Roman" pitchFamily="18" charset="0"/>
              </a:rPr>
              <a:t>BİNA DURUMU</a:t>
            </a:r>
          </a:p>
          <a:p>
            <a:pPr algn="ctr"/>
            <a:endParaRPr lang="tr-TR" sz="1600" u="sng"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2008 yılında 45.145 metrekare alana sahip olan Tekel Binaları Meslek Yüksekokulumuza verilmiş olup bu binalarda tadilatlar yapılarak 7 derslik, 5 laboratuar, 2 amfi  oluşturulmuştur. Ayrıca akademik ve idari personel için çalışma odaları, öğrencilerimiz için kütüphane, kantin, yemekhane, kapalı spor salonu, futbol sahası, konferans ve toplantı salonu oluşturulmuştur.</a:t>
            </a:r>
          </a:p>
          <a:p>
            <a:pPr algn="just"/>
            <a:endParaRPr lang="tr-TR" sz="1600" smtClean="0">
              <a:solidFill>
                <a:srgbClr val="FFFF00"/>
              </a:solidFill>
              <a:latin typeface="Times New Roman" pitchFamily="18" charset="0"/>
              <a:cs typeface="Times New Roman" pitchFamily="18" charset="0"/>
            </a:endParaRPr>
          </a:p>
          <a:p>
            <a:pPr algn="just"/>
            <a:endParaRPr lang="tr-TR" smtClean="0">
              <a:solidFill>
                <a:srgbClr val="FFFF00"/>
              </a:solidFill>
              <a:latin typeface="Times New Roman" pitchFamily="18" charset="0"/>
              <a:cs typeface="Times New Roman" pitchFamily="18" charset="0"/>
            </a:endParaRPr>
          </a:p>
          <a:p>
            <a:endParaRPr lang="tr-TR" dirty="0"/>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928670"/>
            <a:ext cx="8358246" cy="4714908"/>
          </a:xfrm>
        </p:spPr>
        <p:txBody>
          <a:bodyPr>
            <a:noAutofit/>
          </a:bodyPr>
          <a:lstStyle/>
          <a:p>
            <a:pPr fontAlgn="b"/>
            <a:endParaRPr lang="tr-TR" sz="2000" dirty="0" smtClean="0"/>
          </a:p>
          <a:p>
            <a:pPr algn="l">
              <a:buFont typeface="Wingdings" pitchFamily="2" charset="2"/>
              <a:buChar char="q"/>
            </a:pPr>
            <a:endParaRPr lang="tr-TR" sz="2000" dirty="0">
              <a:latin typeface="Times New Roman" pitchFamily="18" charset="0"/>
              <a:cs typeface="Times New Roman" pitchFamily="18" charset="0"/>
            </a:endParaRPr>
          </a:p>
        </p:txBody>
      </p:sp>
      <p:sp>
        <p:nvSpPr>
          <p:cNvPr id="4" name="3 Metin kutusu"/>
          <p:cNvSpPr txBox="1"/>
          <p:nvPr/>
        </p:nvSpPr>
        <p:spPr>
          <a:xfrm>
            <a:off x="500034" y="2857496"/>
            <a:ext cx="8215370" cy="2308324"/>
          </a:xfrm>
          <a:prstGeom prst="rect">
            <a:avLst/>
          </a:prstGeom>
          <a:noFill/>
        </p:spPr>
        <p:txBody>
          <a:bodyPr wrap="square" rtlCol="0">
            <a:spAutoFit/>
          </a:bodyPr>
          <a:lstStyle/>
          <a:p>
            <a:endParaRPr lang="tr-TR" sz="1600" dirty="0" smtClean="0">
              <a:solidFill>
                <a:srgbClr val="FFFF00"/>
              </a:solidFill>
              <a:latin typeface="Times New Roman" pitchFamily="18" charset="0"/>
              <a:cs typeface="Times New Roman" pitchFamily="18" charset="0"/>
            </a:endParaRPr>
          </a:p>
          <a:p>
            <a:pPr algn="ctr"/>
            <a:r>
              <a:rPr lang="tr-TR" sz="1600" dirty="0" smtClean="0">
                <a:solidFill>
                  <a:srgbClr val="FFFF00"/>
                </a:solidFill>
                <a:latin typeface="Times New Roman" pitchFamily="18" charset="0"/>
                <a:cs typeface="Times New Roman" pitchFamily="18" charset="0"/>
              </a:rPr>
              <a:t>	</a:t>
            </a:r>
          </a:p>
          <a:p>
            <a:pPr algn="ct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a:solidFill>
                <a:srgbClr val="FFFF00"/>
              </a:solidFill>
              <a:latin typeface="Times New Roman" pitchFamily="18" charset="0"/>
              <a:cs typeface="Times New Roman" pitchFamily="18" charset="0"/>
            </a:endParaRPr>
          </a:p>
        </p:txBody>
      </p:sp>
      <p:sp>
        <p:nvSpPr>
          <p:cNvPr id="7" name="6 Metin kutusu"/>
          <p:cNvSpPr txBox="1"/>
          <p:nvPr/>
        </p:nvSpPr>
        <p:spPr>
          <a:xfrm>
            <a:off x="357158" y="857232"/>
            <a:ext cx="8215370" cy="3785652"/>
          </a:xfrm>
          <a:prstGeom prst="rect">
            <a:avLst/>
          </a:prstGeom>
          <a:noFill/>
        </p:spPr>
        <p:txBody>
          <a:bodyPr wrap="square" rtlCol="0">
            <a:spAutoFit/>
          </a:bodyPr>
          <a:lstStyle/>
          <a:p>
            <a:pPr algn="just"/>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b="1" u="sng" dirty="0" smtClean="0">
              <a:solidFill>
                <a:srgbClr val="FFFF00"/>
              </a:solidFill>
              <a:latin typeface="Times New Roman" pitchFamily="18" charset="0"/>
              <a:cs typeface="Times New Roman" pitchFamily="18" charset="0"/>
            </a:endParaRPr>
          </a:p>
          <a:p>
            <a:pPr algn="ctr"/>
            <a:endParaRPr lang="tr-TR" sz="1600" b="1" u="sng" dirty="0" smtClean="0">
              <a:solidFill>
                <a:srgbClr val="FFFF00"/>
              </a:solidFill>
              <a:latin typeface="Times New Roman" pitchFamily="18" charset="0"/>
              <a:cs typeface="Times New Roman" pitchFamily="18" charset="0"/>
            </a:endParaRPr>
          </a:p>
          <a:p>
            <a:pPr>
              <a:buFont typeface="Wingdings" pitchFamily="2" charset="2"/>
              <a:buChar char="q"/>
            </a:pPr>
            <a:endParaRPr lang="tr-TR" sz="1600" dirty="0" smtClean="0">
              <a:solidFill>
                <a:srgbClr val="FFFF00"/>
              </a:solidFill>
              <a:latin typeface="Times New Roman" pitchFamily="18" charset="0"/>
              <a:cs typeface="Times New Roman" pitchFamily="18" charset="0"/>
            </a:endParaRPr>
          </a:p>
          <a:p>
            <a:r>
              <a:rPr lang="tr-TR" sz="1600" dirty="0" smtClean="0"/>
              <a:t>  </a:t>
            </a:r>
          </a:p>
          <a:p>
            <a:endParaRPr lang="tr-TR" sz="1600" dirty="0">
              <a:solidFill>
                <a:srgbClr val="FFFF00"/>
              </a:solidFill>
              <a:latin typeface="Times New Roman" pitchFamily="18" charset="0"/>
              <a:cs typeface="Times New Roman" pitchFamily="18" charset="0"/>
            </a:endParaRPr>
          </a:p>
        </p:txBody>
      </p:sp>
      <p:sp>
        <p:nvSpPr>
          <p:cNvPr id="10" name="9 Metin kutusu"/>
          <p:cNvSpPr txBox="1"/>
          <p:nvPr/>
        </p:nvSpPr>
        <p:spPr>
          <a:xfrm>
            <a:off x="571473" y="1000108"/>
            <a:ext cx="8001056" cy="3785652"/>
          </a:xfrm>
          <a:prstGeom prst="rect">
            <a:avLst/>
          </a:prstGeom>
          <a:noFill/>
        </p:spPr>
        <p:txBody>
          <a:bodyPr wrap="square" rtlCol="0">
            <a:spAutoFit/>
          </a:bodyPr>
          <a:lstStyle/>
          <a:p>
            <a:pPr algn="ctr"/>
            <a:endParaRPr lang="tr-TR" sz="1600" b="1" u="sng"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ea typeface="Times New Roman" pitchFamily="18" charset="0"/>
              <a:cs typeface="Times New Roman" pitchFamily="18" charset="0"/>
            </a:endParaRPr>
          </a:p>
          <a:p>
            <a:pPr algn="ctr"/>
            <a:endParaRPr lang="tr-TR" sz="1600" dirty="0" smtClean="0">
              <a:solidFill>
                <a:srgbClr val="FFFF00"/>
              </a:solidFill>
              <a:latin typeface="Times New Roman" pitchFamily="18" charset="0"/>
              <a:ea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lvl="0"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latin typeface="Times New Roman" pitchFamily="18" charset="0"/>
              <a:ea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endParaRPr lang="tr-TR" sz="1600" dirty="0" smtClean="0">
              <a:solidFill>
                <a:srgbClr val="FFFF00"/>
              </a:solidFill>
              <a:latin typeface="Times New Roman" pitchFamily="18" charset="0"/>
              <a:cs typeface="Times New Roman" pitchFamily="18" charset="0"/>
            </a:endParaRPr>
          </a:p>
          <a:p>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
        <p:nvSpPr>
          <p:cNvPr id="11" name="10 Dikdörtgen"/>
          <p:cNvSpPr/>
          <p:nvPr/>
        </p:nvSpPr>
        <p:spPr>
          <a:xfrm>
            <a:off x="1714480" y="2000240"/>
            <a:ext cx="5373910" cy="101566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tr-TR" sz="60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Arz  Ederim</a:t>
            </a:r>
            <a:r>
              <a:rPr lang="tr-TR"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endParaRPr lang="tr-TR" sz="60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11 Metin kutusu"/>
          <p:cNvSpPr txBox="1"/>
          <p:nvPr/>
        </p:nvSpPr>
        <p:spPr>
          <a:xfrm>
            <a:off x="2786050" y="3214686"/>
            <a:ext cx="3227333" cy="830997"/>
          </a:xfrm>
          <a:prstGeom prst="rect">
            <a:avLst/>
          </a:prstGeom>
          <a:noFill/>
        </p:spPr>
        <p:txBody>
          <a:bodyPr wrap="square" rtlCol="0">
            <a:spAutoFit/>
          </a:bodyPr>
          <a:lstStyle/>
          <a:p>
            <a:pPr algn="ctr"/>
            <a:r>
              <a:rPr lang="tr-TR" sz="2400" dirty="0" smtClean="0">
                <a:latin typeface="Times New Roman" pitchFamily="18" charset="0"/>
                <a:cs typeface="Times New Roman" pitchFamily="18" charset="0"/>
              </a:rPr>
              <a:t>    Murat BÜYÜKKÖSE</a:t>
            </a:r>
          </a:p>
          <a:p>
            <a:pPr algn="ctr"/>
            <a:r>
              <a:rPr lang="tr-TR" sz="2400" dirty="0" smtClean="0">
                <a:latin typeface="Times New Roman" pitchFamily="18" charset="0"/>
                <a:cs typeface="Times New Roman" pitchFamily="18" charset="0"/>
              </a:rPr>
              <a:t>    Kırkağaç Kaymakamı</a:t>
            </a:r>
            <a:endParaRPr lang="tr-TR"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(Kırkağaç Meslek Yüksekokul Müdürlüğü)</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428596" y="1071546"/>
            <a:ext cx="8215370" cy="4247317"/>
          </a:xfrm>
          <a:prstGeom prst="rect">
            <a:avLst/>
          </a:prstGeom>
          <a:noFill/>
        </p:spPr>
        <p:txBody>
          <a:bodyPr wrap="square" rtlCol="0">
            <a:spAutoFit/>
          </a:bodyPr>
          <a:lstStyle/>
          <a:p>
            <a:pPr algn="just">
              <a:buFont typeface="Wingdings" pitchFamily="2" charset="2"/>
              <a:buChar char="q"/>
            </a:pPr>
            <a:endParaRPr lang="tr-TR" sz="1500" dirty="0" smtClean="0">
              <a:solidFill>
                <a:srgbClr val="FFFF00"/>
              </a:solidFill>
              <a:latin typeface="Times New Roman" pitchFamily="18" charset="0"/>
              <a:cs typeface="Times New Roman" pitchFamily="18" charset="0"/>
            </a:endParaRPr>
          </a:p>
          <a:p>
            <a:pPr algn="ctr"/>
            <a:r>
              <a:rPr lang="tr-TR" sz="1500" b="1" u="sng"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PERSONEL DURUMU</a:t>
            </a:r>
          </a:p>
          <a:p>
            <a:pPr algn="ctr"/>
            <a:endParaRPr lang="tr-TR" sz="15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1 Dr. Öğr. Üyesi, 15 Öğretim Görevlisi, 4 Öğretim Elemanı (Görevlendirme) olmak üzere toplam 20 Akademik Personel bulunmaktadır.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Akademik personellerin yanı sıra; 8 Memur, 3 Tekniker, 1 Teknisyen, 1 Hizmetli, 3 İşçi, 4 4/B Sözleşmeli Personel, 5 Güvenlik Görevlisi olmak üzere toplam 25 adet İdari Personel bulunmaktadır.</a:t>
            </a:r>
          </a:p>
          <a:p>
            <a:pPr algn="just">
              <a:buFont typeface="Wingdings" pitchFamily="2" charset="2"/>
              <a:buChar char="q"/>
            </a:pPr>
            <a:endParaRPr lang="tr-TR" sz="1500" dirty="0" smtClean="0">
              <a:solidFill>
                <a:srgbClr val="FFFF00"/>
              </a:solidFill>
              <a:latin typeface="Times New Roman" pitchFamily="18" charset="0"/>
              <a:cs typeface="Times New Roman" pitchFamily="18" charset="0"/>
            </a:endParaRPr>
          </a:p>
          <a:p>
            <a:pPr algn="ctr"/>
            <a:r>
              <a:rPr lang="tr-TR" sz="1500" b="1" u="sng" dirty="0" smtClean="0">
                <a:solidFill>
                  <a:srgbClr val="FFFF00"/>
                </a:solidFill>
                <a:latin typeface="Times New Roman" pitchFamily="18" charset="0"/>
                <a:cs typeface="Times New Roman" pitchFamily="18" charset="0"/>
              </a:rPr>
              <a:t>ÖĞRENCİ SAYISI</a:t>
            </a:r>
          </a:p>
          <a:p>
            <a:pPr algn="just"/>
            <a:endParaRPr lang="tr-TR" sz="1500"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Yüksekokulda; Muhasebe ve Vergi Uygulamaları Programı Bölümünde 137, Lojistik Programı Bölümünde 263, Sosyal Güvenlik Programı Bölümünde 246, Bilgisayar Programcılığı Bölümünde 209 öğrenci olmak üzere toplam 855 öğrenci eğitim görmektedir. 618 Öğrenci Örgün Öğretimde, 237 Öğrenci İkinci Öğretim olarak eğitim görmektedir.  </a:t>
            </a:r>
          </a:p>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533400" y="1714488"/>
            <a:ext cx="7896252" cy="4714908"/>
          </a:xfrm>
        </p:spPr>
        <p:txBody>
          <a:bodyPr>
            <a:noAutofit/>
          </a:bodyPr>
          <a:lstStyle/>
          <a:p>
            <a:pPr marL="342900" indent="-342900" algn="just">
              <a:buFont typeface="Arial" panose="020B0604020202020204" pitchFamily="34" charset="0"/>
              <a:buChar char="•"/>
            </a:pPr>
            <a:endParaRPr lang="tr-TR" sz="2000" dirty="0" smtClean="0">
              <a:latin typeface="Times New Roman" pitchFamily="18" charset="0"/>
              <a:cs typeface="Times New Roman" pitchFamily="18" charset="0"/>
            </a:endParaRPr>
          </a:p>
          <a:p>
            <a:pPr algn="l">
              <a:buFont typeface="Wingdings" pitchFamily="2" charset="2"/>
              <a:buChar char="q"/>
            </a:pPr>
            <a:endParaRPr lang="tr-TR" sz="2000" dirty="0">
              <a:latin typeface="Times New Roman" pitchFamily="18" charset="0"/>
              <a:cs typeface="Times New Roman" pitchFamily="18" charset="0"/>
            </a:endParaRPr>
          </a:p>
        </p:txBody>
      </p:sp>
      <p:sp>
        <p:nvSpPr>
          <p:cNvPr id="2" name="1 Başlık"/>
          <p:cNvSpPr>
            <a:spLocks noGrp="1"/>
          </p:cNvSpPr>
          <p:nvPr>
            <p:ph type="ctrTitle"/>
          </p:nvPr>
        </p:nvSpPr>
        <p:spPr>
          <a:xfrm>
            <a:off x="533400" y="500042"/>
            <a:ext cx="7851648" cy="357190"/>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tr-TR" sz="2000" dirty="0" smtClean="0">
                <a:solidFill>
                  <a:srgbClr val="FF0000"/>
                </a:solidFill>
                <a:latin typeface="Times New Roman" pitchFamily="18" charset="0"/>
                <a:cs typeface="Times New Roman" pitchFamily="18" charset="0"/>
              </a:rPr>
              <a:t>EĞİTİM (Yüksek Öğretim Kredi ve Yurtlar Kurumu)</a:t>
            </a:r>
            <a:endParaRPr lang="tr-TR" sz="2000" dirty="0">
              <a:solidFill>
                <a:srgbClr val="FF0000"/>
              </a:solidFill>
              <a:latin typeface="Times New Roman" pitchFamily="18" charset="0"/>
              <a:cs typeface="Times New Roman" pitchFamily="18" charset="0"/>
            </a:endParaRPr>
          </a:p>
        </p:txBody>
      </p:sp>
      <p:sp>
        <p:nvSpPr>
          <p:cNvPr id="4" name="3 Metin kutusu"/>
          <p:cNvSpPr txBox="1"/>
          <p:nvPr/>
        </p:nvSpPr>
        <p:spPr>
          <a:xfrm>
            <a:off x="500034" y="1142984"/>
            <a:ext cx="8215370" cy="646331"/>
          </a:xfrm>
          <a:prstGeom prst="rect">
            <a:avLst/>
          </a:prstGeom>
          <a:noFill/>
        </p:spPr>
        <p:txBody>
          <a:bodyPr wrap="square" rtlCol="0">
            <a:spAutoFit/>
          </a:bodyPr>
          <a:lstStyle/>
          <a:p>
            <a:endParaRPr lang="tr-TR"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dirty="0"/>
          </a:p>
        </p:txBody>
      </p:sp>
      <p:sp>
        <p:nvSpPr>
          <p:cNvPr id="7" name="6 Metin kutusu"/>
          <p:cNvSpPr txBox="1"/>
          <p:nvPr/>
        </p:nvSpPr>
        <p:spPr>
          <a:xfrm>
            <a:off x="357158" y="1357298"/>
            <a:ext cx="8215370" cy="5262979"/>
          </a:xfrm>
          <a:prstGeom prst="rect">
            <a:avLst/>
          </a:prstGeom>
          <a:noFill/>
        </p:spPr>
        <p:txBody>
          <a:bodyPr wrap="square" rtlCol="0">
            <a:spAutoFit/>
          </a:bodyPr>
          <a:lstStyle/>
          <a:p>
            <a:pPr algn="just">
              <a:buFont typeface="Wingdings" pitchFamily="2" charset="2"/>
              <a:buChar char="q"/>
            </a:pPr>
            <a:r>
              <a:rPr lang="tr-TR" sz="1600" dirty="0" smtClean="0">
                <a:solidFill>
                  <a:srgbClr val="FFFF00"/>
                </a:solidFill>
                <a:latin typeface="Times New Roman" pitchFamily="18" charset="0"/>
                <a:cs typeface="Times New Roman" pitchFamily="18" charset="0"/>
              </a:rPr>
              <a:t> Yüksek Öğretim Kredi ve Yurtlar Kurumu 12.214,13 metre kare yüzölçümü taşınmaz olup, Yüksek Öğrenim Kredi ve Yurtlar Kurumu Genel Müdürlüğüne tahsisi sağlanmıştır</a:t>
            </a:r>
            <a:r>
              <a:rPr lang="tr-TR" sz="1600" smtClean="0">
                <a:solidFill>
                  <a:srgbClr val="FFFF00"/>
                </a:solidFill>
                <a:latin typeface="Times New Roman" pitchFamily="18" charset="0"/>
                <a:cs typeface="Times New Roman" pitchFamily="18" charset="0"/>
              </a:rPr>
              <a:t>. </a:t>
            </a:r>
            <a:endParaRPr lang="tr-TR" sz="1600" dirty="0" smtClean="0">
              <a:solidFill>
                <a:srgbClr val="FFFF00"/>
              </a:solidFill>
              <a:latin typeface="Times New Roman" pitchFamily="18" charset="0"/>
              <a:cs typeface="Times New Roman" pitchFamily="18" charset="0"/>
            </a:endParaRPr>
          </a:p>
          <a:p>
            <a:pPr algn="just"/>
            <a:endParaRPr lang="tr-TR" sz="1600"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BİNA DURUMU</a:t>
            </a:r>
          </a:p>
          <a:p>
            <a:pPr algn="ctr"/>
            <a:endParaRPr lang="tr-TR" sz="1600"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  Yurt binası 302 öğrenci kapasitesine sahip olup; 187 kız, 115 erkek öğrenciyi barındıracak şekilde 2 blok halinde inşa edilmiştir. Toplam 106 odaya sahip olan yurtta, her katta tek kişilik engelli odası mevcuttur.  Şu an itibariyle 113 erkek, 157 kız öğrenci barınmaktadır.</a:t>
            </a:r>
          </a:p>
          <a:p>
            <a:pPr algn="just">
              <a:buFont typeface="Wingdings" pitchFamily="2" charset="2"/>
              <a:buChar char="q"/>
            </a:pPr>
            <a:r>
              <a:rPr lang="tr-TR" sz="1600" smtClean="0">
                <a:solidFill>
                  <a:srgbClr val="FFFF00"/>
                </a:solidFill>
                <a:latin typeface="Times New Roman" pitchFamily="18" charset="0"/>
                <a:cs typeface="Times New Roman" pitchFamily="18" charset="0"/>
              </a:rPr>
              <a:t> Yurt binamız 7 katlı olup; zemin katında yemekhane, kantin, idare odaları, güvenlik odası, ütü odası, toplantı salonu, mescit, arşiv, bayan nöbet odası mevcuttur. Zemin katın altında sığınak, kazan dairesi, çamaşırhane, soğuk hava deposu, merkezi çamaşırhane bulunmaktadır. Ayrıca valiz odaları, mescid ve etüt odaları da her iki blok içinde bulunmaktadır.</a:t>
            </a:r>
          </a:p>
          <a:p>
            <a:pPr algn="ctr"/>
            <a:endParaRPr lang="tr-TR" sz="1600" b="1" dirty="0" smtClean="0">
              <a:solidFill>
                <a:srgbClr val="FFFF00"/>
              </a:solidFill>
              <a:latin typeface="Times New Roman" pitchFamily="18" charset="0"/>
              <a:cs typeface="Times New Roman" pitchFamily="18" charset="0"/>
            </a:endParaRPr>
          </a:p>
          <a:p>
            <a:pPr algn="ctr"/>
            <a:r>
              <a:rPr lang="tr-TR" sz="1600" b="1" u="sng" dirty="0" smtClean="0">
                <a:solidFill>
                  <a:srgbClr val="FFFF00"/>
                </a:solidFill>
                <a:latin typeface="Times New Roman" pitchFamily="18" charset="0"/>
                <a:cs typeface="Times New Roman" pitchFamily="18" charset="0"/>
              </a:rPr>
              <a:t>PERSONEL DURUMU</a:t>
            </a:r>
          </a:p>
          <a:p>
            <a:pPr algn="ctr"/>
            <a:endParaRPr lang="tr-TR" sz="1600" u="sng" dirty="0" smtClean="0">
              <a:solidFill>
                <a:srgbClr val="FFFF00"/>
              </a:solidFill>
              <a:latin typeface="Times New Roman" pitchFamily="18" charset="0"/>
              <a:cs typeface="Times New Roman" pitchFamily="18" charset="0"/>
            </a:endParaRPr>
          </a:p>
          <a:p>
            <a:pPr algn="just">
              <a:buFont typeface="Wingdings" pitchFamily="2" charset="2"/>
              <a:buChar char="q"/>
            </a:pPr>
            <a:r>
              <a:rPr lang="tr-TR" sz="1600" smtClean="0">
                <a:solidFill>
                  <a:srgbClr val="FFFF00"/>
                </a:solidFill>
                <a:latin typeface="Times New Roman" pitchFamily="18" charset="0"/>
                <a:cs typeface="Times New Roman" pitchFamily="18" charset="0"/>
              </a:rPr>
              <a:t> İlçemiz Yüksek Öğretim Kredi ve Yurtlar Kurumunda 1 Müdür, 6 Memur, 15 Güvenlik Görevlisi, 12 Temizlik Personeli, 5 İklimlendirme Görevlisi, 1 Teknisyen Yardımcısı olmak üzere 40 personel hizmet vermektedir.</a:t>
            </a: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buFont typeface="Wingdings" pitchFamily="2" charset="2"/>
              <a:buChar char="q"/>
            </a:pPr>
            <a:endParaRPr lang="tr-TR" sz="1600" dirty="0" smtClean="0">
              <a:solidFill>
                <a:srgbClr val="FFFF00"/>
              </a:solidFill>
              <a:latin typeface="Times New Roman" pitchFamily="18" charset="0"/>
              <a:cs typeface="Times New Roman" pitchFamily="18" charset="0"/>
            </a:endParaRPr>
          </a:p>
          <a:p>
            <a:pPr algn="just"/>
            <a:endParaRPr lang="tr-TR" sz="1600" dirty="0">
              <a:solidFill>
                <a:srgbClr val="FFFF00"/>
              </a:solidFill>
              <a:latin typeface="Times New Roman" pitchFamily="18" charset="0"/>
              <a:cs typeface="Times New Roman" pitchFamily="18" charset="0"/>
            </a:endParaRPr>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2453</TotalTime>
  <Words>7602</Words>
  <PresentationFormat>Ekran Gösterisi (4:3)</PresentationFormat>
  <Paragraphs>2465</Paragraphs>
  <Slides>70</Slides>
  <Notes>0</Notes>
  <HiddenSlides>0</HiddenSlides>
  <MMClips>0</MMClips>
  <ScaleCrop>false</ScaleCrop>
  <HeadingPairs>
    <vt:vector size="4" baseType="variant">
      <vt:variant>
        <vt:lpstr>Tema</vt:lpstr>
      </vt:variant>
      <vt:variant>
        <vt:i4>1</vt:i4>
      </vt:variant>
      <vt:variant>
        <vt:lpstr>Slayt Başlıkları</vt:lpstr>
      </vt:variant>
      <vt:variant>
        <vt:i4>70</vt:i4>
      </vt:variant>
    </vt:vector>
  </HeadingPairs>
  <TitlesOfParts>
    <vt:vector size="71" baseType="lpstr">
      <vt:lpstr>Akış</vt:lpstr>
      <vt:lpstr>KIRKAĞAÇ KAYMAKAMLIĞI BRİFİNGİ</vt:lpstr>
      <vt:lpstr>SUNUM</vt:lpstr>
      <vt:lpstr>İLÇEMİZ HAKKINDA</vt:lpstr>
      <vt:lpstr>İLÇEMİZ HAKKINDA</vt:lpstr>
      <vt:lpstr>KAYMAKAMLIK</vt:lpstr>
      <vt:lpstr>EĞİTİM</vt:lpstr>
      <vt:lpstr>EĞİTİM (Kırkağaç Meslek Yüksekokul Müdürlüğü)</vt:lpstr>
      <vt:lpstr>EĞİTİM (Kırkağaç Meslek Yüksekokul Müdürlüğü)</vt:lpstr>
      <vt:lpstr>EĞİTİM (Yüksek Öğretim Kredi ve Yurtlar Kurumu)</vt:lpstr>
      <vt:lpstr>EĞİTİM (Yüksek Öğretim Kredi ve Yurtlar Kurumu)</vt:lpstr>
      <vt:lpstr>EĞİTİM (İlçe Milli Eğitim Müdürlüğü)</vt:lpstr>
      <vt:lpstr>EĞİTİM (İlçe Milli Eğitim Müdürlüğü)</vt:lpstr>
      <vt:lpstr>EĞİTİM (İlçe Milli Eğitim Müdürlüğü)</vt:lpstr>
      <vt:lpstr>SAĞLIK (İlçe Sağlık Müdürlüğü)</vt:lpstr>
      <vt:lpstr>SAĞLIK (İlçe Sağlık Müdürlüğü)</vt:lpstr>
      <vt:lpstr>SAĞLIK (İlçe Devlet Hastanesi Yöneticiliği)</vt:lpstr>
      <vt:lpstr>SAĞLIK (İlçe Devlet Hastanesi Yöneticiliği)</vt:lpstr>
      <vt:lpstr>GIDA, TARIM VE HAYVANCILIK</vt:lpstr>
      <vt:lpstr>GIDA, TARIM VE HAYVANCILIK</vt:lpstr>
      <vt:lpstr>GIDA, TARIM VE HAYVANCILIK</vt:lpstr>
      <vt:lpstr>GIDA, TARIM VE HAYVANCILIK</vt:lpstr>
      <vt:lpstr>GIDA, TARIM VE HAYVANCILIK</vt:lpstr>
      <vt:lpstr>GIDA, TARIM VE HAYVANCILIK</vt:lpstr>
      <vt:lpstr>GIDA, TARIM VE HAYVANCILIK</vt:lpstr>
      <vt:lpstr>EMNİYET VE ASAYİŞ (İlçe Emniyet Müdürlüğü)</vt:lpstr>
      <vt:lpstr>EMNİYET VE ASAYİŞ (İlçe Emniyet Müdürlüğü)</vt:lpstr>
      <vt:lpstr>EMNİYET VE ASAYİŞ (İlçe Jandarma Komutanlığı)</vt:lpstr>
      <vt:lpstr>BELEDİYE HİZMETLERİ</vt:lpstr>
      <vt:lpstr>KÜLTÜR VE TURİZM (Gençlik Hizmetleri ve Spor İlçe Müdürlüğü)</vt:lpstr>
      <vt:lpstr>KÜLTÜR VE TURİZM (İlçe Halk Kütüphanesi)</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KÜLTÜR VE TURİZM (Kültür Varlıkları)</vt:lpstr>
      <vt:lpstr>NÜFUS(İlçe Nüfus Müdürlüğü)</vt:lpstr>
      <vt:lpstr>KAMU(İlçe Mal Müdürlüğü)</vt:lpstr>
      <vt:lpstr>KAMU(İlçe Vergi Dairesi Müdürlüğü)</vt:lpstr>
      <vt:lpstr>KAMU(İlçe Vergi Dairesi Müdürlüğü)</vt:lpstr>
      <vt:lpstr>MÜFTÜLÜK</vt:lpstr>
      <vt:lpstr>MÜFTÜLÜK</vt:lpstr>
      <vt:lpstr>ORMAN İŞLETME ŞEFLİĞİ</vt:lpstr>
      <vt:lpstr>ORMAN İŞLETME ŞEFLİĞİ</vt:lpstr>
      <vt:lpstr>6. JANDARMA KOMANDO EĞİTİM ALAY KOMUTANLIĞI</vt:lpstr>
      <vt:lpstr>6. JANDARMA KOMANDO EĞİTİM ALAY KOMUTANLIĞI</vt:lpstr>
      <vt:lpstr>6. JANDARMA KOMANDO EĞİTİM ALAY KOMUTANLIĞI</vt:lpstr>
      <vt:lpstr>SOSYAL YARDIMLAŞMA VE DAYANIŞMA VAKFI</vt:lpstr>
      <vt:lpstr>SOSYAL GÜVENLİK MERKEZİ</vt:lpstr>
      <vt:lpstr>TAPU MÜDÜRLÜĞÜ</vt:lpstr>
      <vt:lpstr>TAPU MÜDÜRLÜĞÜ</vt:lpstr>
      <vt:lpstr>KADASTRO BİRİMİ</vt:lpstr>
      <vt:lpstr>KADASTRO BİRİMİ</vt:lpstr>
      <vt:lpstr>MAHALLE MUHTARLARI</vt:lpstr>
      <vt:lpstr>MAHALLE MUHTARLARI</vt:lpstr>
      <vt:lpstr>İLÇEMİZE AİT DERNEKLERİN LİSTESİ</vt:lpstr>
      <vt:lpstr>İLÇEMİZE AİT DERNEKLERİN LİSTESİ</vt:lpstr>
      <vt:lpstr>İLÇEMİZE AİT DERNEKLERİN LİSTESİ</vt:lpstr>
      <vt:lpstr>YATIRIMLAR VE PROJELER</vt:lpstr>
      <vt:lpstr>2-KIRÇİÇEKLERİ KIZ ÖĞRENCİ YURDU PROJESİ</vt:lpstr>
      <vt:lpstr>3-KIRDES PROJESİ</vt:lpstr>
      <vt:lpstr>İLÇEMİZİN GENEL SORUNLARI</vt:lpstr>
      <vt:lpstr>İLÇEMİZİN GENEL SORUNLARI</vt:lpstr>
      <vt:lpstr>İLÇEMİZİN GENEL SORUNLARI</vt:lpstr>
      <vt:lpstr>İLÇEMİZİN GENEL SORUNLARI</vt:lpstr>
      <vt:lpstr>Slayt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İLÇEMİZ HAKKINDA</dc:title>
  <dc:creator>bilal yılmaz</dc:creator>
  <cp:lastModifiedBy>bilal yılmaz</cp:lastModifiedBy>
  <cp:revision>250</cp:revision>
  <dcterms:created xsi:type="dcterms:W3CDTF">2018-01-25T10:28:04Z</dcterms:created>
  <dcterms:modified xsi:type="dcterms:W3CDTF">2019-02-05T09:04:05Z</dcterms:modified>
</cp:coreProperties>
</file>